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9.xml" ContentType="application/inkml+xml"/>
  <Override PartName="/ppt/notesSlides/notesSlide5.xml" ContentType="application/vnd.openxmlformats-officedocument.presentationml.notesSlide+xml"/>
  <Override PartName="/ppt/ink/ink10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  <p:sldMasterId id="2147483709" r:id="rId3"/>
    <p:sldMasterId id="2147483721" r:id="rId4"/>
  </p:sldMasterIdLst>
  <p:notesMasterIdLst>
    <p:notesMasterId r:id="rId57"/>
  </p:notesMasterIdLst>
  <p:sldIdLst>
    <p:sldId id="892" r:id="rId5"/>
    <p:sldId id="770" r:id="rId6"/>
    <p:sldId id="894" r:id="rId7"/>
    <p:sldId id="1227" r:id="rId8"/>
    <p:sldId id="1202" r:id="rId9"/>
    <p:sldId id="1278" r:id="rId10"/>
    <p:sldId id="1277" r:id="rId11"/>
    <p:sldId id="1300" r:id="rId12"/>
    <p:sldId id="1332" r:id="rId13"/>
    <p:sldId id="1333" r:id="rId14"/>
    <p:sldId id="1302" r:id="rId15"/>
    <p:sldId id="1331" r:id="rId16"/>
    <p:sldId id="1194" r:id="rId17"/>
    <p:sldId id="1269" r:id="rId18"/>
    <p:sldId id="1297" r:id="rId19"/>
    <p:sldId id="1334" r:id="rId20"/>
    <p:sldId id="1233" r:id="rId21"/>
    <p:sldId id="1303" r:id="rId22"/>
    <p:sldId id="1305" r:id="rId23"/>
    <p:sldId id="1245" r:id="rId24"/>
    <p:sldId id="1289" r:id="rId25"/>
    <p:sldId id="1285" r:id="rId26"/>
    <p:sldId id="1267" r:id="rId27"/>
    <p:sldId id="1283" r:id="rId28"/>
    <p:sldId id="1230" r:id="rId29"/>
    <p:sldId id="1318" r:id="rId30"/>
    <p:sldId id="993" r:id="rId31"/>
    <p:sldId id="1213" r:id="rId32"/>
    <p:sldId id="1220" r:id="rId33"/>
    <p:sldId id="1266" r:id="rId34"/>
    <p:sldId id="1189" r:id="rId35"/>
    <p:sldId id="1250" r:id="rId36"/>
    <p:sldId id="1309" r:id="rId37"/>
    <p:sldId id="1265" r:id="rId38"/>
    <p:sldId id="1252" r:id="rId39"/>
    <p:sldId id="1251" r:id="rId40"/>
    <p:sldId id="1208" r:id="rId41"/>
    <p:sldId id="1249" r:id="rId42"/>
    <p:sldId id="1323" r:id="rId43"/>
    <p:sldId id="1325" r:id="rId44"/>
    <p:sldId id="1329" r:id="rId45"/>
    <p:sldId id="1328" r:id="rId46"/>
    <p:sldId id="1330" r:id="rId47"/>
    <p:sldId id="1327" r:id="rId48"/>
    <p:sldId id="1320" r:id="rId49"/>
    <p:sldId id="1321" r:id="rId50"/>
    <p:sldId id="1322" r:id="rId51"/>
    <p:sldId id="1326" r:id="rId52"/>
    <p:sldId id="1116" r:id="rId53"/>
    <p:sldId id="1324" r:id="rId54"/>
    <p:sldId id="1282" r:id="rId55"/>
    <p:sldId id="911" r:id="rId56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3CF3D451-183C-4262-9463-514D0B39201F}">
          <p14:sldIdLst>
            <p14:sldId id="892"/>
            <p14:sldId id="770"/>
            <p14:sldId id="894"/>
            <p14:sldId id="1227"/>
            <p14:sldId id="1202"/>
            <p14:sldId id="1278"/>
            <p14:sldId id="1277"/>
            <p14:sldId id="1300"/>
            <p14:sldId id="1332"/>
            <p14:sldId id="1333"/>
            <p14:sldId id="1302"/>
            <p14:sldId id="1331"/>
            <p14:sldId id="1194"/>
            <p14:sldId id="1269"/>
            <p14:sldId id="1297"/>
            <p14:sldId id="1334"/>
            <p14:sldId id="1233"/>
            <p14:sldId id="1303"/>
            <p14:sldId id="1305"/>
            <p14:sldId id="1245"/>
            <p14:sldId id="1289"/>
            <p14:sldId id="1285"/>
            <p14:sldId id="1267"/>
            <p14:sldId id="1283"/>
            <p14:sldId id="1230"/>
            <p14:sldId id="1318"/>
            <p14:sldId id="993"/>
            <p14:sldId id="1213"/>
            <p14:sldId id="1220"/>
            <p14:sldId id="1266"/>
            <p14:sldId id="1189"/>
            <p14:sldId id="1250"/>
            <p14:sldId id="1309"/>
            <p14:sldId id="1265"/>
            <p14:sldId id="1252"/>
            <p14:sldId id="1251"/>
            <p14:sldId id="1208"/>
            <p14:sldId id="1249"/>
            <p14:sldId id="1323"/>
            <p14:sldId id="1325"/>
            <p14:sldId id="1329"/>
            <p14:sldId id="1328"/>
            <p14:sldId id="1330"/>
            <p14:sldId id="1327"/>
            <p14:sldId id="1320"/>
            <p14:sldId id="1321"/>
            <p14:sldId id="1322"/>
            <p14:sldId id="1326"/>
          </p14:sldIdLst>
        </p14:section>
        <p14:section name="Sekcja bez tytułu" id="{E7EE3754-1D46-43CB-AAB3-7C511A59E21C}">
          <p14:sldIdLst>
            <p14:sldId id="1116"/>
            <p14:sldId id="1324"/>
            <p14:sldId id="1282"/>
            <p14:sldId id="911"/>
          </p14:sldIdLst>
        </p14:section>
        <p14:section name="Sekcja bez tytułu" id="{66BEC04A-5CA3-4303-B276-EA9DFF77DD1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D6E7"/>
    <a:srgbClr val="F8F9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2" autoAdjust="0"/>
    <p:restoredTop sz="95226" autoAdjust="0"/>
  </p:normalViewPr>
  <p:slideViewPr>
    <p:cSldViewPr snapToGrid="0">
      <p:cViewPr varScale="1">
        <p:scale>
          <a:sx n="105" d="100"/>
          <a:sy n="105" d="100"/>
        </p:scale>
        <p:origin x="67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6-21T18:35:04.24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0,'0'2448'0,"9470"-2448"0,-9470-2448 0,-9470 2448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6-21T18:36:12.74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26T09:53:11.2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5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25.06.2026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5" rIns="91413" bIns="4570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13" tIns="45705" rIns="91413" bIns="4570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3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5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19100" y="1241425"/>
            <a:ext cx="5954713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385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38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263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3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157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3CD22-5263-9865-B992-FF0143947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51D3E39E-69D6-F188-3BB5-C84DFAA3BE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52B5E261-11B9-C08E-3428-2F6EB493A1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79BAFA5-9E06-7104-171A-9023368E8D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107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63B01-4113-6706-9EBF-97EDCEBB0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E5FFDF3B-EE2A-3656-6B46-1AF69598EF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DA771928-0C0D-CCC4-7ACE-5D9C90F15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39110C3E-BF08-29B1-EA3C-32152343B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0995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B3B39-307A-77B1-201A-0EE89BDDA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6756EA74-B25E-391E-91A4-7FAF093BD6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F3B3BE30-F79D-172A-0558-53EEA2CDC7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1B1DFCF-6872-6F9B-4793-8DB496CE3A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007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17F6F-121E-C96B-BE88-F8B864D35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DF7D835B-7DDC-53FB-43FD-6636AA9241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94D161DD-C46F-BE2A-DD5E-FBC15D0B2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5E9479E-4C39-F49D-076F-DC58AD6319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545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17F6F-121E-C96B-BE88-F8B864D35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DF7D835B-7DDC-53FB-43FD-6636AA9241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94D161DD-C46F-BE2A-DD5E-FBC15D0B2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5E9479E-4C39-F49D-076F-DC58AD6319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4985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6E902-43B8-38FB-C977-00E3C3F62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681988-EA22-B85F-23F8-356F1F0EB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AE2714-288B-DFF9-AE4B-300C4BF4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2B371-975C-EA8A-4C33-8B59DD8F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654AD-C561-E24A-C13A-C24F968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3376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9FEAA-0C16-208C-3B08-637FC26E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6EBE8A-4152-58DE-2C98-3AA486FBD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B9661F-C7AE-0A2B-BAFE-D2CA86D3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34ED1AC-CA98-A24E-592B-1F794B82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945416-2E1D-7671-8A85-1F39F89C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11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513FF97-FC0E-A5BD-DD6D-D60D51DB8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D89483D-91E1-36C9-023F-5BAD66ED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737C03-CAD8-8237-B4C0-1F2C21CE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F2A468-66E3-14B8-8041-296E789D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D43C56-3E77-BD8D-A23F-7C68D07F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6616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7252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6008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4715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4298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6350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6437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886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119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064BF9-B1D0-AC4E-4F94-BFBB40B1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ACA6B9-C1D6-F0AD-8672-AD881856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21B7B5-9C44-816A-7FB9-BB90965A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0A9E68-2E3A-07C9-C291-6B7C0F98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9D66AD-F3C7-C66E-9D71-61B337C9F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7583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4919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9318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19103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6E902-43B8-38FB-C977-00E3C3F62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681988-EA22-B85F-23F8-356F1F0EB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AE2714-288B-DFF9-AE4B-300C4BF4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2B371-975C-EA8A-4C33-8B59DD8F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654AD-C561-E24A-C13A-C24F968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50578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064BF9-B1D0-AC4E-4F94-BFBB40B1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ACA6B9-C1D6-F0AD-8672-AD881856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21B7B5-9C44-816A-7FB9-BB90965A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0A9E68-2E3A-07C9-C291-6B7C0F98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9D66AD-F3C7-C66E-9D71-61B337C9F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73988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6AEF4A-C274-D609-88AC-25D8F9E3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578BEB-AD55-088F-3048-3D6A58D41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FB98F8-112B-A2E1-2E14-446D363E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DBDF35-DC96-9BE0-8B9A-6EF43BFB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347A4B-9ED0-8001-FE1B-AF35966A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3186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9A21B2-D62B-B300-F1B1-C6B5B04F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15E43E-6482-DFA0-9437-1341922FC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1FFBAF-5879-D497-BE1A-50F6C6EF1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B6603A-F72C-54A9-391D-7E00C5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40F4EDC-F991-E6DA-2A8E-6B88DB52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F4BE308-50A7-9543-C956-E5950735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53479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86037A-0287-30FE-5A97-DCB5A62B8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1D63C0-4CAE-21F2-DD66-0B123E172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1D071DA-8E10-677E-58EF-B9DFFA8C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01023E5-E33E-EC9C-FB8C-A061011F5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6C460FB-2BE5-1424-580A-1D05D6468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4CD3162-8091-C76F-3E38-0C3EA7FD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CFA2155-EA96-A231-B046-4146258F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C31F48C-551F-644D-7CE4-3251A8B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7280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AB2D-C073-FF76-502A-976E8A19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CB42356-FE51-E52A-A905-F9A03D95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3B84-49A9-4D3D-72A7-78783C9D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427D4C-83BC-8A62-9226-72F2C3302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1160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A0ED031-71EE-8C3A-E937-2301B0905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07C9C4-BBDA-5AD7-C84E-EF831E89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4FC708-E41D-4EFD-6FCC-E2A6508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6382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6AEF4A-C274-D609-88AC-25D8F9E3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578BEB-AD55-088F-3048-3D6A58D41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FB98F8-112B-A2E1-2E14-446D363E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DBDF35-DC96-9BE0-8B9A-6EF43BFB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347A4B-9ED0-8001-FE1B-AF35966A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90132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70B3-4E98-9ACF-4196-7F26EF18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90F8A4-6E2F-24E5-D1EF-948CF3753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C9F542-972E-C080-88C5-9893B9A6A0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11C20F-E271-CF0C-4ED5-92BD9B39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7B8B4D-2C18-B14D-F78A-2D0A6A31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CA6B78-F640-263C-92B6-982C85EA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1479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10FF60-6CA8-884D-CF49-9B49D91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64DE05-B358-3E4E-A004-22AEF79A6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BFDF0E-36D6-DDC6-7BBC-6A01664B9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C800FC-E1F2-A1E5-A9B8-A2B69818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E8D579-2ECE-9D26-EE14-99C9A6C0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6945E5-F70D-D174-DF2A-BD6DFF92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29221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9FEAA-0C16-208C-3B08-637FC26E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6EBE8A-4152-58DE-2C98-3AA486FBD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B9661F-C7AE-0A2B-BAFE-D2CA86D3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34ED1AC-CA98-A24E-592B-1F794B82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945416-2E1D-7671-8A85-1F39F89C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22488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513FF97-FC0E-A5BD-DD6D-D60D51DB8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D89483D-91E1-36C9-023F-5BAD66ED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737C03-CAD8-8237-B4C0-1F2C21CE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F2A468-66E3-14B8-8041-296E789D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D43C56-3E77-BD8D-A23F-7C68D07F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66965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0D4E4DB-270D-A2EF-0DF3-97B78932D5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20506C6-4DD7-9BC9-62E1-FE53B388A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5" indent="0" algn="ctr">
              <a:buNone/>
              <a:defRPr sz="1500"/>
            </a:lvl2pPr>
            <a:lvl3pPr marL="685811" indent="0" algn="ctr">
              <a:buNone/>
              <a:defRPr sz="1350"/>
            </a:lvl3pPr>
            <a:lvl4pPr marL="1028716" indent="0" algn="ctr">
              <a:buNone/>
              <a:defRPr sz="1200"/>
            </a:lvl4pPr>
            <a:lvl5pPr marL="1371621" indent="0" algn="ctr">
              <a:buNone/>
              <a:defRPr sz="1200"/>
            </a:lvl5pPr>
            <a:lvl6pPr marL="1714527" indent="0" algn="ctr">
              <a:buNone/>
              <a:defRPr sz="1200"/>
            </a:lvl6pPr>
            <a:lvl7pPr marL="2057432" indent="0" algn="ctr">
              <a:buNone/>
              <a:defRPr sz="1200"/>
            </a:lvl7pPr>
            <a:lvl8pPr marL="2400337" indent="0" algn="ctr">
              <a:buNone/>
              <a:defRPr sz="1200"/>
            </a:lvl8pPr>
            <a:lvl9pPr marL="2743243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C0FB2DD-BD0F-9AA1-1BA6-8EBC4EED4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A546614-3088-1E5C-47A8-2FA95CEE0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19E83F0-7DB0-087F-18C9-7FB59E948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95423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7E76C6-1DBC-AC3B-8548-BB2A56A53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6E3FAC9-C6B8-7393-61E5-034E6D34B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02AD3C0-6BB2-8119-7047-CAD010FB0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B18636D-B39D-7670-6AD0-8735652E1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1F3BA0D-8223-BD4C-64CA-DEFD1617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4257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5BC11D7-BECD-98EB-A780-2C131B6CA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C9FB663-7FEE-94E8-AD0E-27BA82949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1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1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2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2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3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143E6CA-D80F-8177-97C5-9C42222D0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CB2AB08-1FE6-B710-2460-65CCBD1AE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EB6320C-5187-76E3-667A-E98FF403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94016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5C06F8A-FEC9-EBE0-9CF3-A7B785BE5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0E84C3E-3878-84A7-F177-B89D5F2CDB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F123A2E-33A6-D1BA-E773-D7BD063F49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9BA93C5-6608-8471-A9F3-43F6ABB78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FEA2BC4-B976-22DF-65C7-4511B48DD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CAB03D3-BB7B-8894-247E-58E585826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05670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E7BE8D2-A0F7-D911-B164-77100A0C1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1F8E7A6-51AA-4CC4-C518-F173DEEAA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5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6" indent="0">
              <a:buNone/>
              <a:defRPr sz="1200" b="1"/>
            </a:lvl4pPr>
            <a:lvl5pPr marL="1371621" indent="0">
              <a:buNone/>
              <a:defRPr sz="1200" b="1"/>
            </a:lvl5pPr>
            <a:lvl6pPr marL="1714527" indent="0">
              <a:buNone/>
              <a:defRPr sz="1200" b="1"/>
            </a:lvl6pPr>
            <a:lvl7pPr marL="2057432" indent="0">
              <a:buNone/>
              <a:defRPr sz="1200" b="1"/>
            </a:lvl7pPr>
            <a:lvl8pPr marL="2400337" indent="0">
              <a:buNone/>
              <a:defRPr sz="1200" b="1"/>
            </a:lvl8pPr>
            <a:lvl9pPr marL="2743243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05B75FB-A5B3-1551-D3C6-EBC4198CEE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46F022E-8BF7-C3CC-0F76-D83F4F427A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5" indent="0">
              <a:buNone/>
              <a:defRPr sz="1500" b="1"/>
            </a:lvl2pPr>
            <a:lvl3pPr marL="685811" indent="0">
              <a:buNone/>
              <a:defRPr sz="1350" b="1"/>
            </a:lvl3pPr>
            <a:lvl4pPr marL="1028716" indent="0">
              <a:buNone/>
              <a:defRPr sz="1200" b="1"/>
            </a:lvl4pPr>
            <a:lvl5pPr marL="1371621" indent="0">
              <a:buNone/>
              <a:defRPr sz="1200" b="1"/>
            </a:lvl5pPr>
            <a:lvl6pPr marL="1714527" indent="0">
              <a:buNone/>
              <a:defRPr sz="1200" b="1"/>
            </a:lvl6pPr>
            <a:lvl7pPr marL="2057432" indent="0">
              <a:buNone/>
              <a:defRPr sz="1200" b="1"/>
            </a:lvl7pPr>
            <a:lvl8pPr marL="2400337" indent="0">
              <a:buNone/>
              <a:defRPr sz="1200" b="1"/>
            </a:lvl8pPr>
            <a:lvl9pPr marL="2743243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44CA68C-A1AF-6C7D-350C-BD36CD162E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8617D126-91D5-5B05-1F67-1F9B4212C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CCBCD0FA-4283-9E6B-8A49-DA4CDAC2C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133F8A2-E8C2-232A-59EC-4F87C4E79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645689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BF9D32-1AF5-CCFF-3E7E-11D73534F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AEDD586-B9EA-580A-3AD7-DC18E95EE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6B03D24F-DD43-1254-960F-8D55E33ED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E14E971E-6C71-23BE-60E5-508043AA8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036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9A21B2-D62B-B300-F1B1-C6B5B04F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15E43E-6482-DFA0-9437-1341922FC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1FFBAF-5879-D497-BE1A-50F6C6EF1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B6603A-F72C-54A9-391D-7E00C5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40F4EDC-F991-E6DA-2A8E-6B88DB52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F4BE308-50A7-9543-C956-E5950735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78778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C53BA7F-2086-D7D9-B7E8-1C8D699D3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CE74047-2413-46F9-DE14-80B70EDE2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9DFC825-A31A-73ED-44E9-4D6533331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98685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AFC905-1DEC-1B0D-BD40-20EE594BC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D7AB4BF-99E5-999B-77AB-A400863B6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D40C141-5A63-DE93-6C4D-861811A2F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5" indent="0">
              <a:buNone/>
              <a:defRPr sz="1050"/>
            </a:lvl2pPr>
            <a:lvl3pPr marL="685811" indent="0">
              <a:buNone/>
              <a:defRPr sz="900"/>
            </a:lvl3pPr>
            <a:lvl4pPr marL="1028716" indent="0">
              <a:buNone/>
              <a:defRPr sz="750"/>
            </a:lvl4pPr>
            <a:lvl5pPr marL="1371621" indent="0">
              <a:buNone/>
              <a:defRPr sz="750"/>
            </a:lvl5pPr>
            <a:lvl6pPr marL="1714527" indent="0">
              <a:buNone/>
              <a:defRPr sz="750"/>
            </a:lvl6pPr>
            <a:lvl7pPr marL="2057432" indent="0">
              <a:buNone/>
              <a:defRPr sz="750"/>
            </a:lvl7pPr>
            <a:lvl8pPr marL="2400337" indent="0">
              <a:buNone/>
              <a:defRPr sz="750"/>
            </a:lvl8pPr>
            <a:lvl9pPr marL="2743243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935B430-1407-B25F-E7BD-A564362A3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24B510E-7F01-F43C-49A5-7F48DC728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E5112BE-A885-0F45-641A-389DFD826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39560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B0E157-60D1-1E2D-CC78-7BF2849BF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6EFC8AD-0260-8129-98D0-884E88DBB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5" indent="0">
              <a:buNone/>
              <a:defRPr sz="2100"/>
            </a:lvl2pPr>
            <a:lvl3pPr marL="685811" indent="0">
              <a:buNone/>
              <a:defRPr sz="1800"/>
            </a:lvl3pPr>
            <a:lvl4pPr marL="1028716" indent="0">
              <a:buNone/>
              <a:defRPr sz="1500"/>
            </a:lvl4pPr>
            <a:lvl5pPr marL="1371621" indent="0">
              <a:buNone/>
              <a:defRPr sz="1500"/>
            </a:lvl5pPr>
            <a:lvl6pPr marL="1714527" indent="0">
              <a:buNone/>
              <a:defRPr sz="1500"/>
            </a:lvl6pPr>
            <a:lvl7pPr marL="2057432" indent="0">
              <a:buNone/>
              <a:defRPr sz="1500"/>
            </a:lvl7pPr>
            <a:lvl8pPr marL="2400337" indent="0">
              <a:buNone/>
              <a:defRPr sz="1500"/>
            </a:lvl8pPr>
            <a:lvl9pPr marL="2743243" indent="0">
              <a:buNone/>
              <a:defRPr sz="15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9B9E775-F73A-C421-C901-F65A8B73D9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5" indent="0">
              <a:buNone/>
              <a:defRPr sz="1050"/>
            </a:lvl2pPr>
            <a:lvl3pPr marL="685811" indent="0">
              <a:buNone/>
              <a:defRPr sz="900"/>
            </a:lvl3pPr>
            <a:lvl4pPr marL="1028716" indent="0">
              <a:buNone/>
              <a:defRPr sz="750"/>
            </a:lvl4pPr>
            <a:lvl5pPr marL="1371621" indent="0">
              <a:buNone/>
              <a:defRPr sz="750"/>
            </a:lvl5pPr>
            <a:lvl6pPr marL="1714527" indent="0">
              <a:buNone/>
              <a:defRPr sz="750"/>
            </a:lvl6pPr>
            <a:lvl7pPr marL="2057432" indent="0">
              <a:buNone/>
              <a:defRPr sz="750"/>
            </a:lvl7pPr>
            <a:lvl8pPr marL="2400337" indent="0">
              <a:buNone/>
              <a:defRPr sz="750"/>
            </a:lvl8pPr>
            <a:lvl9pPr marL="2743243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A5F28A8-DE0A-7639-C6F0-4C2E0A31B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B3B0AB3-44A8-18DA-A8DA-09AB368DD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B4F0F74-E7F6-41DC-9CF0-95E90895F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55996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F3879E-AE70-81B3-669B-F82D7599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E4AA137-B071-F3B1-073F-7CDB37D33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812EEF9-99E7-E052-0DE5-C95FA603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3A678B0-7679-3168-22D8-C062E0B71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A5EF0BF-4683-439F-F386-269CF3007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94939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0DD3DD4-B3E2-289D-0536-DBDFD663A4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AF7EFF8-70CD-33F3-41D0-B90A76AC88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F0F9EF7-9A8A-6E0A-C0D6-25E8E4423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D24EB11-F6CA-7CDC-D295-62D2EDB40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C261E97-51F0-63A3-5F75-47A8524F2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4718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86037A-0287-30FE-5A97-DCB5A62B8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1D63C0-4CAE-21F2-DD66-0B123E172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1D071DA-8E10-677E-58EF-B9DFFA8C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01023E5-E33E-EC9C-FB8C-A061011F5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6C460FB-2BE5-1424-580A-1D05D6468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4CD3162-8091-C76F-3E38-0C3EA7FD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CFA2155-EA96-A231-B046-4146258F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C31F48C-551F-644D-7CE4-3251A8B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208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AB2D-C073-FF76-502A-976E8A19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CB42356-FE51-E52A-A905-F9A03D95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3B84-49A9-4D3D-72A7-78783C9D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427D4C-83BC-8A62-9226-72F2C3302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1477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A0ED031-71EE-8C3A-E937-2301B0905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07C9C4-BBDA-5AD7-C84E-EF831E89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4FC708-E41D-4EFD-6FCC-E2A6508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232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70B3-4E98-9ACF-4196-7F26EF18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90F8A4-6E2F-24E5-D1EF-948CF3753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C9F542-972E-C080-88C5-9893B9A6A0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11C20F-E271-CF0C-4ED5-92BD9B39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7B8B4D-2C18-B14D-F78A-2D0A6A31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CA6B78-F640-263C-92B6-982C85EA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17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10FF60-6CA8-884D-CF49-9B49D91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64DE05-B358-3E4E-A004-22AEF79A6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BFDF0E-36D6-DDC6-7BBC-6A01664B9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C800FC-E1F2-A1E5-A9B8-A2B69818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E8D579-2ECE-9D26-EE14-99C9A6C0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6945E5-F70D-D174-DF2A-BD6DFF92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785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4">
                <a:lumMod val="5000"/>
                <a:lumOff val="95000"/>
              </a:schemeClr>
            </a:gs>
            <a:gs pos="89000">
              <a:schemeClr val="accent5">
                <a:lumMod val="40000"/>
                <a:lumOff val="60000"/>
              </a:schemeClr>
            </a:gs>
            <a:gs pos="7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1F42B5-5D29-FD1C-B141-8A5A5EAE4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FA48D7-D03E-BE3E-5685-E7C64862D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94F16A-EB6A-7D7F-C3B3-C354039A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19F-D6BD-F138-0AA4-3F449CD7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FB671B-DEAF-02A7-2D52-4EF89A28D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054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4">
                <a:lumMod val="5000"/>
                <a:lumOff val="95000"/>
              </a:schemeClr>
            </a:gs>
            <a:gs pos="89000">
              <a:schemeClr val="accent5">
                <a:lumMod val="40000"/>
                <a:lumOff val="60000"/>
              </a:schemeClr>
            </a:gs>
            <a:gs pos="7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230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4">
                <a:lumMod val="5000"/>
                <a:lumOff val="95000"/>
              </a:schemeClr>
            </a:gs>
            <a:gs pos="89000">
              <a:schemeClr val="accent5">
                <a:lumMod val="40000"/>
                <a:lumOff val="60000"/>
              </a:schemeClr>
            </a:gs>
            <a:gs pos="7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1F42B5-5D29-FD1C-B141-8A5A5EAE4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FA48D7-D03E-BE3E-5685-E7C64862D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94F16A-EB6A-7D7F-C3B3-C354039A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19F-D6BD-F138-0AA4-3F449CD7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FB671B-DEAF-02A7-2D52-4EF89A28D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682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4">
                <a:lumMod val="5000"/>
                <a:lumOff val="95000"/>
              </a:schemeClr>
            </a:gs>
            <a:gs pos="89000">
              <a:schemeClr val="accent5">
                <a:lumMod val="40000"/>
                <a:lumOff val="60000"/>
              </a:schemeClr>
            </a:gs>
            <a:gs pos="7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E1F96E0C-EBF9-10C1-579D-655B3AAD5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E2747C5-5040-F7D4-19C2-A63D63652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C33CEA8-F90F-866E-2D30-9C91DE2B76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25.06.2026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1EF90CD-A921-8550-41CB-EA234CE282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26A573A-BC3E-1AF0-2E08-66B076D55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8225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685811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3" indent="-171453" algn="l" defTabSz="685811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8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63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69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74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79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85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90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95" indent="-171453" algn="l" defTabSz="68581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5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1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16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21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27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32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37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43" algn="l" defTabSz="6858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6" Type="http://schemas.openxmlformats.org/officeDocument/2006/relationships/image" Target="https://upload.wikimedia.org/wikipedia/commons/thumb/a/a7/POL_Koniecpol_COA.svg/744px-POL_Koniecpol_COA.svg.pn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2.emf"/><Relationship Id="rId5" Type="http://schemas.openxmlformats.org/officeDocument/2006/relationships/image" Target="../media/image11.jpeg"/><Relationship Id="rId4" Type="http://schemas.openxmlformats.org/officeDocument/2006/relationships/image" Target="../media/image56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3.jpeg"/><Relationship Id="rId4" Type="http://schemas.openxmlformats.org/officeDocument/2006/relationships/image" Target="../media/image5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6.jpeg"/><Relationship Id="rId4" Type="http://schemas.openxmlformats.org/officeDocument/2006/relationships/image" Target="../media/image560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3.jpeg"/><Relationship Id="rId4" Type="http://schemas.openxmlformats.org/officeDocument/2006/relationships/image" Target="../media/image560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https://upload.wikimedia.org/wikipedia/commons/thumb/a/a7/POL_Koniecpol_COA.svg/744px-POL_Koniecpol_COA.svg.pn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6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image" Target="../media/image31.jpe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0.jpeg"/><Relationship Id="rId5" Type="http://schemas.openxmlformats.org/officeDocument/2006/relationships/image" Target="../media/image56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customXml" Target="../ink/ink14.xml"/><Relationship Id="rId7" Type="http://schemas.openxmlformats.org/officeDocument/2006/relationships/image" Target="../media/image560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4.xml"/><Relationship Id="rId10" Type="http://schemas.openxmlformats.org/officeDocument/2006/relationships/image" Target="../media/image35.jpeg"/><Relationship Id="rId9" Type="http://schemas.openxmlformats.org/officeDocument/2006/relationships/image" Target="../media/image3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Relationship Id="rId4" Type="http://schemas.openxmlformats.org/officeDocument/2006/relationships/customXml" Target="../ink/ink1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7" Type="http://schemas.openxmlformats.org/officeDocument/2006/relationships/image" Target="../media/image39.jpe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8.jpeg"/><Relationship Id="rId5" Type="http://schemas.openxmlformats.org/officeDocument/2006/relationships/image" Target="../media/image560.png"/><Relationship Id="rId9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4.jpeg"/><Relationship Id="rId5" Type="http://schemas.openxmlformats.org/officeDocument/2006/relationships/image" Target="../media/image56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560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image" Target="../media/image49.jpeg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8.jpeg"/><Relationship Id="rId5" Type="http://schemas.openxmlformats.org/officeDocument/2006/relationships/image" Target="../media/image47.JPG"/><Relationship Id="rId4" Type="http://schemas.openxmlformats.org/officeDocument/2006/relationships/image" Target="../media/image5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60.png"/><Relationship Id="rId5" Type="http://schemas.openxmlformats.org/officeDocument/2006/relationships/customXml" Target="../ink/ink22.xml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5.jpeg"/><Relationship Id="rId5" Type="http://schemas.openxmlformats.org/officeDocument/2006/relationships/image" Target="../media/image5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ustomXml" Target="../ink/ink24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5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6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8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9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2.jpeg"/><Relationship Id="rId5" Type="http://schemas.openxmlformats.org/officeDocument/2006/relationships/image" Target="../media/image5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0.xm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4.jpeg"/><Relationship Id="rId5" Type="http://schemas.openxmlformats.org/officeDocument/2006/relationships/image" Target="../media/image5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ustomXml" Target="../ink/ink31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0.png"/><Relationship Id="rId2" Type="http://schemas.openxmlformats.org/officeDocument/2006/relationships/customXml" Target="../ink/ink3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66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ustomXml" Target="../ink/ink33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customXml" Target="../ink/ink34.xml"/><Relationship Id="rId4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6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Relationship Id="rId4" Type="http://schemas.openxmlformats.org/officeDocument/2006/relationships/customXml" Target="../ink/ink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60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6B82550-99C4-DA1C-178D-FE357130DE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231" y="1423392"/>
            <a:ext cx="85725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az 11" descr="Coat of arms of Koniecpol">
            <a:extLst>
              <a:ext uri="{FF2B5EF4-FFF2-40B4-BE49-F238E27FC236}">
                <a16:creationId xmlns:a16="http://schemas.microsoft.com/office/drawing/2014/main" id="{009604EA-1338-4121-97E8-FA00FE38F4CB}"/>
              </a:ext>
            </a:extLst>
          </p:cNvPr>
          <p:cNvPicPr/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5383716" y="169218"/>
            <a:ext cx="1019176" cy="114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B6CA36-0AB5-C671-DB99-FBF72563C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695" y="3345791"/>
            <a:ext cx="10922392" cy="114669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76200" cmpd="thickThin">
            <a:solidFill>
              <a:srgbClr val="C00000">
                <a:alpha val="25000"/>
              </a:srgb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SPRAWOZDANIE MIĘDZYSESYJNE</a:t>
            </a:r>
            <a:endParaRPr kumimoji="0" lang="pl-PL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E7A5466-5CCB-1FB5-FFD4-C06CE999085D}"/>
              </a:ext>
            </a:extLst>
          </p:cNvPr>
          <p:cNvSpPr txBox="1"/>
          <p:nvPr/>
        </p:nvSpPr>
        <p:spPr>
          <a:xfrm>
            <a:off x="2127154" y="4547182"/>
            <a:ext cx="7362077" cy="1634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Ryszard Suliga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Burmistrz Miasta i Gminy Koniecpol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389BBB3F-F923-3D95-69B7-81BAD16C057B}"/>
              </a:ext>
            </a:extLst>
          </p:cNvPr>
          <p:cNvSpPr txBox="1"/>
          <p:nvPr/>
        </p:nvSpPr>
        <p:spPr>
          <a:xfrm>
            <a:off x="4282413" y="6058233"/>
            <a:ext cx="36271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Koniecpol, 25.06.2026 r.</a:t>
            </a: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260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5D775-D5D9-CE24-D56B-5ED1A63A4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C915AFC5-2376-2DF0-9A48-DEA1402439CA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8B017084-B130-7838-E164-A801F261C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570" y="325589"/>
            <a:ext cx="10968231" cy="184561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Przystąpiono do opracowania projektu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do założeń planu zaopatrzenia w ciepło, energię elektryczną</a:t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i paliwa gazowe dla Miasta i Gminy Koniecpol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20E855D-332B-E5C8-6A57-240F29269109}"/>
              </a:ext>
            </a:extLst>
          </p:cNvPr>
          <p:cNvSpPr txBox="1"/>
          <p:nvPr/>
        </p:nvSpPr>
        <p:spPr>
          <a:xfrm>
            <a:off x="601348" y="3878394"/>
            <a:ext cx="11060913" cy="24857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Sporządzenie i aktualizacja tego dokumentu wynika z obowiązku nałożonego na gminy przez ustawę Prawo energetyczne: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„</a:t>
            </a:r>
            <a:r>
              <a:rPr kumimoji="0" lang="pl-PL" sz="2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Wójt (burmistrz, prezydent miasta) opracowuje projekt założeń do planu zaopatrzenia w ciepło, energię elektryczną i paliwa gazowe dla obszaru gminy (...)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”.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DA039CAF-14E3-62B8-9C60-82371544D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763" y="2750011"/>
            <a:ext cx="8714622" cy="6469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</a:rPr>
              <a:t>T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ermin</a:t>
            </a:r>
            <a:r>
              <a:rPr lang="pl-PL" b="1" dirty="0">
                <a:solidFill>
                  <a:srgbClr val="002060"/>
                </a:solidFill>
              </a:rPr>
              <a:t>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realizacji: 11.12.2026 r.</a:t>
            </a:r>
          </a:p>
        </p:txBody>
      </p:sp>
    </p:spTree>
    <p:extLst>
      <p:ext uri="{BB962C8B-B14F-4D97-AF65-F5344CB8AC3E}">
        <p14:creationId xmlns:p14="http://schemas.microsoft.com/office/powerpoint/2010/main" val="1492188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ECB87-1CA3-8251-B58E-AF67EF9CC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039635CC-B505-7BCB-65AE-A11F3ABCB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424" y="3817946"/>
            <a:ext cx="10435146" cy="23495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Projekty z dofinansowaniem zewnętrznym</a:t>
            </a:r>
          </a:p>
        </p:txBody>
      </p:sp>
    </p:spTree>
    <p:extLst>
      <p:ext uri="{BB962C8B-B14F-4D97-AF65-F5344CB8AC3E}">
        <p14:creationId xmlns:p14="http://schemas.microsoft.com/office/powerpoint/2010/main" val="505918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rak dostępnego opisu zdjęcia.">
            <a:extLst>
              <a:ext uri="{FF2B5EF4-FFF2-40B4-BE49-F238E27FC236}">
                <a16:creationId xmlns:a16="http://schemas.microsoft.com/office/drawing/2014/main" id="{2FC989EB-FE2A-11CB-D706-BE88109BF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99" y="3643018"/>
            <a:ext cx="3708118" cy="253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1" y="64209"/>
            <a:ext cx="11839574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Pozyskano dofinansowanie na projekt pn. „Aktywni. Potrzebni. Razem. Integracja i aktywizacja seniorów w gminie Koniecpol”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7562557-21CB-05ED-59FD-D5D6CAF1276F}"/>
              </a:ext>
            </a:extLst>
          </p:cNvPr>
          <p:cNvSpPr txBox="1"/>
          <p:nvPr/>
        </p:nvSpPr>
        <p:spPr>
          <a:xfrm>
            <a:off x="176212" y="2107312"/>
            <a:ext cx="11839574" cy="14642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Projekt obejmuje m.in. warsztaty poświęcone roli seniorów w społeczności lokalnej, zdrowiu i aktywności ruchowej, bezpieczeństwu w życiu codziennym oraz spotkanie międzypokoleniowe.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Nie zabraknie także wydarzeń integracyjnych, które pozwolą uczestnikom wymieniać doświadczenia oraz wspólnie przygotować się do organizacji wydarzenia finałowego – Forum Aktywnych Seniorów w Koniecpolu.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E460AAC6-1CD0-C76B-6179-7DBFA61BA551}"/>
              </a:ext>
            </a:extLst>
          </p:cNvPr>
          <p:cNvSpPr txBox="1"/>
          <p:nvPr/>
        </p:nvSpPr>
        <p:spPr>
          <a:xfrm>
            <a:off x="498026" y="1128653"/>
            <a:ext cx="11084565" cy="91940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Program „Aktywni Seniorzy – ASY” na lata 2026–2030, Priorytet III – Partycypacja społeczna osób starszych.</a:t>
            </a:r>
          </a:p>
        </p:txBody>
      </p:sp>
      <p:pic>
        <p:nvPicPr>
          <p:cNvPr id="14340" name="Picture 4" descr="Może być zdjęciem przedstawiającym co najmniej jedna osoba">
            <a:extLst>
              <a:ext uri="{FF2B5EF4-FFF2-40B4-BE49-F238E27FC236}">
                <a16:creationId xmlns:a16="http://schemas.microsoft.com/office/drawing/2014/main" id="{1C893FAF-9BDC-6365-A21F-F100E89F2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312" y="3630801"/>
            <a:ext cx="3863375" cy="253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2309A73-2A68-0C29-F7EC-15B85F04B6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1956" y="4586154"/>
            <a:ext cx="3708119" cy="1073264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90946303-4470-23AD-B048-0DF0A02606BF}"/>
              </a:ext>
            </a:extLst>
          </p:cNvPr>
          <p:cNvSpPr txBox="1"/>
          <p:nvPr/>
        </p:nvSpPr>
        <p:spPr>
          <a:xfrm>
            <a:off x="1138115" y="5859334"/>
            <a:ext cx="8118251" cy="7831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 czerwca - spotkanie seniorów zorganizowane z inicjatywy Rady Seniorów Gminy Koniecpol </a:t>
            </a:r>
          </a:p>
        </p:txBody>
      </p:sp>
    </p:spTree>
    <p:extLst>
      <p:ext uri="{BB962C8B-B14F-4D97-AF65-F5344CB8AC3E}">
        <p14:creationId xmlns:p14="http://schemas.microsoft.com/office/powerpoint/2010/main" val="2704899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82B7D-F357-C1CB-1EEC-C855011E5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8E1980B-6B94-C2AE-9363-FCC01DBC1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DCAD454-40A6-E446-CE3F-FF544BD1E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686" y="159320"/>
            <a:ext cx="5359053" cy="255389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Efektywność energetyczna budynków użyteczności publicznej </a:t>
            </a:r>
            <a:b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gminie Koniecpol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44FBEE4-BEC4-753E-9B60-279C58838E2C}"/>
              </a:ext>
            </a:extLst>
          </p:cNvPr>
          <p:cNvSpPr txBox="1"/>
          <p:nvPr/>
        </p:nvSpPr>
        <p:spPr>
          <a:xfrm>
            <a:off x="1133919" y="4631804"/>
            <a:ext cx="9523796" cy="78319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FE SL 2021-2027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Działanie: FESL.02.01 - Efektywność energetyczna budynków użyteczności publicznej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AB4CCFE-6464-A4C6-4AB1-735F5AD77FD1}"/>
              </a:ext>
            </a:extLst>
          </p:cNvPr>
          <p:cNvSpPr txBox="1"/>
          <p:nvPr/>
        </p:nvSpPr>
        <p:spPr>
          <a:xfrm>
            <a:off x="3041780" y="6281336"/>
            <a:ext cx="5708077" cy="4426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Dofinansowanie z EFRR: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6 089 205,98 zł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AC9F6A4-7FA7-F4A1-3D5C-FAECB5720297}"/>
              </a:ext>
            </a:extLst>
          </p:cNvPr>
          <p:cNvSpPr txBox="1"/>
          <p:nvPr/>
        </p:nvSpPr>
        <p:spPr>
          <a:xfrm>
            <a:off x="5648984" y="1191406"/>
            <a:ext cx="6201746" cy="173664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l-PL" alt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Termomodernizacja: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alt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Szkoły Podstawowej w Łysinach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Szkoły Podstawowej w Rudnikach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pl-PL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kumimoji="0" lang="pl-PL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udynku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remizy w Okołowicach  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A2C359F9-BE03-21AB-9468-C05940B1A3E8}"/>
              </a:ext>
            </a:extLst>
          </p:cNvPr>
          <p:cNvSpPr txBox="1"/>
          <p:nvPr/>
        </p:nvSpPr>
        <p:spPr>
          <a:xfrm>
            <a:off x="606670" y="3536995"/>
            <a:ext cx="11168470" cy="65932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Trwa ocena ofert w ramach postępowania przetargowego.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415B9B49-3A72-AD50-4141-91E8D300D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819" y="5523780"/>
            <a:ext cx="6599997" cy="6487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9578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rak dostępnego opisu zdjęcia.">
            <a:extLst>
              <a:ext uri="{FF2B5EF4-FFF2-40B4-BE49-F238E27FC236}">
                <a16:creationId xmlns:a16="http://schemas.microsoft.com/office/drawing/2014/main" id="{34B72198-AD5D-7BC8-0976-FEDB47974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23" y="0"/>
            <a:ext cx="8529041" cy="5569137"/>
          </a:xfrm>
          <a:prstGeom prst="rect">
            <a:avLst/>
          </a:prstGeom>
          <a:noFill/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1" y="64209"/>
            <a:ext cx="1183957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Termomodernizacja hali sportowej w Koniecpolu z wykorzystaniem OZE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0F1438C-E7AC-E009-6DD3-CB48F96266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924" y="4559835"/>
            <a:ext cx="6500812" cy="75749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90946303-4470-23AD-B048-0DF0A02606BF}"/>
              </a:ext>
            </a:extLst>
          </p:cNvPr>
          <p:cNvSpPr txBox="1"/>
          <p:nvPr/>
        </p:nvSpPr>
        <p:spPr>
          <a:xfrm>
            <a:off x="1334102" y="3712434"/>
            <a:ext cx="9523796" cy="78319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FE SL 2021-2027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Działanie: FESL.02.01 - Efektywność energetyczna budynków użyteczności publicznej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7562557-21CB-05ED-59FD-D5D6CAF1276F}"/>
              </a:ext>
            </a:extLst>
          </p:cNvPr>
          <p:cNvSpPr txBox="1"/>
          <p:nvPr/>
        </p:nvSpPr>
        <p:spPr>
          <a:xfrm>
            <a:off x="3787636" y="6086907"/>
            <a:ext cx="4416500" cy="4426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pl-PL" sz="2000" b="1" dirty="0">
                <a:solidFill>
                  <a:srgbClr val="002060"/>
                </a:solidFill>
                <a:latin typeface="DejaVuSans"/>
              </a:rPr>
              <a:t>Dofinansowanie z EFRR: </a:t>
            </a:r>
            <a:r>
              <a:rPr lang="pl-PL" sz="2000" b="1" dirty="0">
                <a:solidFill>
                  <a:srgbClr val="FF0000"/>
                </a:solidFill>
                <a:latin typeface="DejaVuSans"/>
              </a:rPr>
              <a:t>4 313 603,88 zł</a:t>
            </a: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E460AAC6-1CD0-C76B-6179-7DBFA61BA551}"/>
              </a:ext>
            </a:extLst>
          </p:cNvPr>
          <p:cNvSpPr txBox="1"/>
          <p:nvPr/>
        </p:nvSpPr>
        <p:spPr>
          <a:xfrm>
            <a:off x="2751450" y="830040"/>
            <a:ext cx="6924472" cy="153233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2060"/>
                </a:solidFill>
              </a:rPr>
              <a:t>Postępowanie przetargowe w trakcie.</a:t>
            </a:r>
          </a:p>
          <a:p>
            <a:pPr algn="ctr"/>
            <a:r>
              <a:rPr lang="pl-PL" sz="2800" b="1" dirty="0">
                <a:solidFill>
                  <a:srgbClr val="002060"/>
                </a:solidFill>
              </a:rPr>
              <a:t>Trwa ocena potwierdzeń warunków udziału w postępowaniu kolejnego oferenta.</a:t>
            </a:r>
          </a:p>
        </p:txBody>
      </p:sp>
    </p:spTree>
    <p:extLst>
      <p:ext uri="{BB962C8B-B14F-4D97-AF65-F5344CB8AC3E}">
        <p14:creationId xmlns:p14="http://schemas.microsoft.com/office/powerpoint/2010/main" val="677231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11F51-34D7-533F-FB2F-84E30A1AB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3F0A7768-81B0-3201-BE25-773FEDB08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73" y="561211"/>
            <a:ext cx="6022578" cy="4558534"/>
          </a:xfrm>
          <a:prstGeom prst="rect">
            <a:avLst/>
          </a:prstGeom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5F62C169-5492-AAA4-9821-10F793A0B0D1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1BB7B56-FAC8-E760-7875-FD89C8819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1" y="64209"/>
            <a:ext cx="7572568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Budowa Centrum Przesiadkowego w Koniecpolu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659F399-03CC-7EF8-0B5D-3F03FAC73C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503" y="6145747"/>
            <a:ext cx="5733864" cy="6480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CC538CAC-6CF2-0C5F-3ADB-D49E776EEFDD}"/>
              </a:ext>
            </a:extLst>
          </p:cNvPr>
          <p:cNvSpPr txBox="1"/>
          <p:nvPr/>
        </p:nvSpPr>
        <p:spPr>
          <a:xfrm>
            <a:off x="4963886" y="709132"/>
            <a:ext cx="7069988" cy="534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800" b="1" dirty="0">
                <a:solidFill>
                  <a:srgbClr val="002060"/>
                </a:solidFill>
              </a:rPr>
              <a:t>Projekt w trakcie realizacji. </a:t>
            </a:r>
          </a:p>
          <a:p>
            <a:pPr algn="ctr">
              <a:defRPr/>
            </a:pPr>
            <a:r>
              <a:rPr lang="pl-PL" sz="2800" b="1" dirty="0">
                <a:solidFill>
                  <a:srgbClr val="002060"/>
                </a:solidFill>
              </a:rPr>
              <a:t>IZ wydłużyła termin dla całego projektu partnerskiego do 30.06.2027 r. </a:t>
            </a:r>
          </a:p>
          <a:p>
            <a:pPr algn="ctr">
              <a:defRPr/>
            </a:pPr>
            <a:r>
              <a:rPr lang="pl-PL" sz="2800" b="1" dirty="0">
                <a:solidFill>
                  <a:srgbClr val="002060"/>
                </a:solidFill>
              </a:rPr>
              <a:t>Trwa weryfikacja harmonogramu prac wykonawcy w związku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 z pracami nad zmianą MPZP.</a:t>
            </a:r>
          </a:p>
          <a:p>
            <a:pPr algn="ctr">
              <a:defRPr/>
            </a:pPr>
            <a:r>
              <a:rPr lang="pl-PL" sz="2800" b="1" dirty="0">
                <a:solidFill>
                  <a:srgbClr val="002060"/>
                </a:solidFill>
              </a:rPr>
              <a:t>Wykonawca realizuje projekt w formule </a:t>
            </a:r>
            <a:r>
              <a:rPr lang="pl-PL" sz="2800" b="1" i="1" dirty="0">
                <a:solidFill>
                  <a:srgbClr val="002060"/>
                </a:solidFill>
              </a:rPr>
              <a:t>zaprojektuj i wybuduj</a:t>
            </a:r>
            <a:r>
              <a:rPr lang="pl-PL" sz="2800" b="1" dirty="0">
                <a:solidFill>
                  <a:srgbClr val="002060"/>
                </a:solidFill>
              </a:rPr>
              <a:t> i kontynuuje prace projektowe zgodnie z założeniami programu funkcjonalno-użytkowego.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A9C2C6B-3BDE-14A0-8447-86356A48EE83}"/>
              </a:ext>
            </a:extLst>
          </p:cNvPr>
          <p:cNvSpPr txBox="1"/>
          <p:nvPr/>
        </p:nvSpPr>
        <p:spPr>
          <a:xfrm>
            <a:off x="547386" y="6351117"/>
            <a:ext cx="4416500" cy="4426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pl-PL" sz="2000" b="1" dirty="0">
                <a:solidFill>
                  <a:srgbClr val="002060"/>
                </a:solidFill>
                <a:latin typeface="DejaVuSans"/>
              </a:rPr>
              <a:t>Dofinansowanie z EFRR: </a:t>
            </a:r>
            <a:r>
              <a:rPr lang="pl-PL" sz="2000" b="1" dirty="0">
                <a:solidFill>
                  <a:srgbClr val="FF0000"/>
                </a:solidFill>
                <a:latin typeface="DejaVuSans"/>
              </a:rPr>
              <a:t>3 061 190 zł</a:t>
            </a: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259333E-ECC3-2008-37D8-4FEB974F870B}"/>
              </a:ext>
            </a:extLst>
          </p:cNvPr>
          <p:cNvSpPr txBox="1"/>
          <p:nvPr/>
        </p:nvSpPr>
        <p:spPr>
          <a:xfrm>
            <a:off x="158126" y="5079485"/>
            <a:ext cx="5076347" cy="112371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 SL 2021-2027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Działanie 03.02 Zrównoważona multimodalna mobilność miejska – ZIT</a:t>
            </a:r>
          </a:p>
        </p:txBody>
      </p:sp>
    </p:spTree>
    <p:extLst>
      <p:ext uri="{BB962C8B-B14F-4D97-AF65-F5344CB8AC3E}">
        <p14:creationId xmlns:p14="http://schemas.microsoft.com/office/powerpoint/2010/main" val="3998506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E408C-7020-A53C-A58E-D9A453441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>
            <a:extLst>
              <a:ext uri="{FF2B5EF4-FFF2-40B4-BE49-F238E27FC236}">
                <a16:creationId xmlns:a16="http://schemas.microsoft.com/office/drawing/2014/main" id="{DA1F09D7-5C9F-3494-FA40-8E2E2123E0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" y="91319"/>
            <a:ext cx="11591924" cy="119181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Budowa instalacji magazynów energii na terenie gminy Koniecpol  (projekt parasolowy)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9FFAD38-3349-59CE-17D8-2D48F20A91B7}"/>
              </a:ext>
            </a:extLst>
          </p:cNvPr>
          <p:cNvSpPr txBox="1"/>
          <p:nvPr/>
        </p:nvSpPr>
        <p:spPr>
          <a:xfrm>
            <a:off x="597158" y="2079935"/>
            <a:ext cx="11047445" cy="10556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DejaVuSans"/>
                <a:ea typeface="+mn-ea"/>
                <a:cs typeface="+mn-cs"/>
              </a:rPr>
              <a:t>Trwa procedura podpisywania umów uczestnictwa w projekcie</a:t>
            </a:r>
            <a:b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DejaVuSans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DejaVuSans"/>
                <a:ea typeface="+mn-ea"/>
                <a:cs typeface="+mn-cs"/>
              </a:rPr>
              <a:t> z Odbiorcami Końcowymi i ogłoszono jeszcze jeden nabór uzupełniający.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94280F0E-C9D5-2EC4-BC29-4B902C64F3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414" y="5367893"/>
            <a:ext cx="5919289" cy="5705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0DD20D4-F94F-B9F8-B00D-976192C105F7}"/>
              </a:ext>
            </a:extLst>
          </p:cNvPr>
          <p:cNvSpPr txBox="1"/>
          <p:nvPr/>
        </p:nvSpPr>
        <p:spPr>
          <a:xfrm>
            <a:off x="2860082" y="4390209"/>
            <a:ext cx="6089955" cy="7831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FE SL 2021-2027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Działanie FESL.02.06 - Odnawialne źródła energii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5F33E3E-E243-5FCD-1BE6-9D382A274FEF}"/>
              </a:ext>
            </a:extLst>
          </p:cNvPr>
          <p:cNvSpPr txBox="1"/>
          <p:nvPr/>
        </p:nvSpPr>
        <p:spPr>
          <a:xfrm>
            <a:off x="3051019" y="6132907"/>
            <a:ext cx="5708077" cy="4426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Dofinansowanie z EFRR: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1 303 791,77 zł</a:t>
            </a:r>
          </a:p>
        </p:txBody>
      </p:sp>
      <p:sp>
        <p:nvSpPr>
          <p:cNvPr id="3" name="Strzałka w dół 4">
            <a:extLst>
              <a:ext uri="{FF2B5EF4-FFF2-40B4-BE49-F238E27FC236}">
                <a16:creationId xmlns:a16="http://schemas.microsoft.com/office/drawing/2014/main" id="{EB177EB9-1C6B-70FB-A7E3-AD2EE7EE99BE}"/>
              </a:ext>
            </a:extLst>
          </p:cNvPr>
          <p:cNvSpPr/>
          <p:nvPr/>
        </p:nvSpPr>
        <p:spPr>
          <a:xfrm>
            <a:off x="693668" y="5499134"/>
            <a:ext cx="1208814" cy="1267547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05024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7E55-2D31-C399-221C-9036BCE15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>
            <a:extLst>
              <a:ext uri="{FF2B5EF4-FFF2-40B4-BE49-F238E27FC236}">
                <a16:creationId xmlns:a16="http://schemas.microsoft.com/office/drawing/2014/main" id="{476CCB1D-C830-60BC-019B-1FCE5568D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" y="91319"/>
            <a:ext cx="11591924" cy="119181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Budowa instalacji magazynów energii na terenie gminy Koniecpol  (projekt parasolowy)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D02275BA-B6C7-ABE2-7250-4B64B56507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769" y="1476692"/>
            <a:ext cx="9645937" cy="418838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F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pl-PL" sz="2400" b="1" dirty="0">
                <a:solidFill>
                  <a:srgbClr val="002060"/>
                </a:solidFill>
              </a:rPr>
              <a:t>Nabór uzupełniający prowadzony jest do 14.07.2026 r. w oparciu o </a:t>
            </a:r>
            <a:r>
              <a:rPr lang="pl-PL" sz="2400" b="1" i="1" dirty="0">
                <a:solidFill>
                  <a:srgbClr val="002060"/>
                </a:solidFill>
              </a:rPr>
              <a:t>Regulamin naboru i realizacji projektu parasolowego pn. „Budowa instalacji magazynów na terenie gminy Koniecpol”</a:t>
            </a:r>
            <a:r>
              <a:rPr lang="pl-PL" sz="2400" b="1" dirty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pl-PL" sz="2400" b="1" dirty="0">
                <a:solidFill>
                  <a:srgbClr val="002060"/>
                </a:solidFill>
              </a:rPr>
              <a:t>Liczba dostępnych obecnie magazynów energii wynosi 4 sztuki, w tym: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l-PL" sz="2400" b="1" dirty="0">
                <a:solidFill>
                  <a:srgbClr val="002060"/>
                </a:solidFill>
              </a:rPr>
              <a:t>1 instalacja – 6kWh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l-PL" sz="2400" b="1" dirty="0">
                <a:solidFill>
                  <a:srgbClr val="002060"/>
                </a:solidFill>
              </a:rPr>
              <a:t>3 instalacje – 10 kWh.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pl-PL" sz="2400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pl-PL" sz="2400" b="1" dirty="0">
                <a:solidFill>
                  <a:srgbClr val="002060"/>
                </a:solidFill>
              </a:rPr>
              <a:t>Szczegóły na stronie gminy i BIP.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FD8DD73-084B-8DF8-17C6-23FB19B6A799}"/>
              </a:ext>
            </a:extLst>
          </p:cNvPr>
          <p:cNvSpPr txBox="1"/>
          <p:nvPr/>
        </p:nvSpPr>
        <p:spPr>
          <a:xfrm>
            <a:off x="6704836" y="3712766"/>
            <a:ext cx="5187125" cy="166854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DejaVuSans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DejaVuSans"/>
                <a:ea typeface="DejaVu Sans" panose="020B0603030804020204" pitchFamily="34" charset="0"/>
                <a:cs typeface="DejaVu Sans" panose="020B0603030804020204" pitchFamily="34" charset="0"/>
              </a:rPr>
              <a:t>Informacje dotyczące projektu można uzyskać pod numerem telefonu: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DejaVuSans"/>
                <a:ea typeface="DejaVu Sans" panose="020B0603030804020204" pitchFamily="34" charset="0"/>
                <a:cs typeface="DejaVu Sans" panose="020B0603030804020204" pitchFamily="34" charset="0"/>
              </a:rPr>
              <a:t> 34 355 17 55 lub osobiście w pokoju nr 24</a:t>
            </a:r>
            <a:b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DejaVuSans"/>
                <a:ea typeface="DejaVu Sans" panose="020B0603030804020204" pitchFamily="34" charset="0"/>
                <a:cs typeface="DejaVu Sans" panose="020B0603030804020204" pitchFamily="34" charset="0"/>
              </a:rPr>
            </a:b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DejaVuSans"/>
                <a:ea typeface="DejaVu Sans" panose="020B0603030804020204" pitchFamily="34" charset="0"/>
                <a:cs typeface="DejaVu Sans" panose="020B0603030804020204" pitchFamily="34" charset="0"/>
              </a:rPr>
              <a:t> w Urzędzie Miasta i Gminy Koniecpol.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A49CDFA9-AE2D-3811-4472-F9F904B667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400" y="5990475"/>
            <a:ext cx="5919289" cy="570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722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CEB5D8-A138-D482-7525-59B14F578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F37EA41B-F50A-E022-5A72-A1595920C2B4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278ABEF4-DC00-1AD2-8FA6-C025FCE41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99" y="141299"/>
            <a:ext cx="11991975" cy="10402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Rozbudowa i modernizacja miejskiej oczyszczalni ścieków w Koniecpolu (etap 1)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2800" b="1" dirty="0">
                <a:solidFill>
                  <a:srgbClr val="FF0000"/>
                </a:solidFill>
              </a:rPr>
              <a:t>2 projekty unijne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16B5B5B-2E77-7F95-93DB-324AD13AC66A}"/>
              </a:ext>
            </a:extLst>
          </p:cNvPr>
          <p:cNvSpPr txBox="1"/>
          <p:nvPr/>
        </p:nvSpPr>
        <p:spPr>
          <a:xfrm>
            <a:off x="398122" y="5780273"/>
            <a:ext cx="5408418" cy="7831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 nr 1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Dofinansowanie z EFRR: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2 696 667,50 zł 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E187847D-A9D1-6B70-1B94-A7B8960B49E5}"/>
              </a:ext>
            </a:extLst>
          </p:cNvPr>
          <p:cNvSpPr txBox="1"/>
          <p:nvPr/>
        </p:nvSpPr>
        <p:spPr>
          <a:xfrm>
            <a:off x="2849781" y="3337628"/>
            <a:ext cx="5913517" cy="112371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 w ramach</a:t>
            </a:r>
            <a:r>
              <a:rPr lang="pl-PL" sz="2000" b="1" dirty="0">
                <a:solidFill>
                  <a:srgbClr val="002060"/>
                </a:solidFill>
                <a:latin typeface="Calibri" panose="020F0502020204030204"/>
              </a:rPr>
              <a:t>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 SL 2021-2027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DZIAŁANIE 2.11 Infrastruktura wodno-kanalizacyjna</a:t>
            </a:r>
            <a:endParaRPr lang="pl-PL" sz="2000" b="1" dirty="0">
              <a:solidFill>
                <a:srgbClr val="002060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Europejski Fundusz Rozwoju Regionalnego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780B2229-73BE-798E-5314-BC2C5789E3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344" y="4631863"/>
            <a:ext cx="7303002" cy="93409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D273A830-D596-18D4-E1EE-52DFC878E722}"/>
              </a:ext>
            </a:extLst>
          </p:cNvPr>
          <p:cNvSpPr txBox="1"/>
          <p:nvPr/>
        </p:nvSpPr>
        <p:spPr>
          <a:xfrm>
            <a:off x="6152395" y="5780272"/>
            <a:ext cx="5408418" cy="7831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 nr 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Dofinansowanie z EFRR: 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2 962 000,00 zł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FB59A9-7127-F704-A5E0-8E109E1E8259}"/>
              </a:ext>
            </a:extLst>
          </p:cNvPr>
          <p:cNvSpPr txBox="1"/>
          <p:nvPr/>
        </p:nvSpPr>
        <p:spPr>
          <a:xfrm>
            <a:off x="1872576" y="1815904"/>
            <a:ext cx="7867926" cy="105560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Podpisano umowy o dofinansowanie.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 panose="020F0502020204030204"/>
              </a:rPr>
              <a:t>Trwa przygotowanie do zamówienia publicznego.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114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3D6D1-1E6C-B129-365E-3D0CB3F18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81FB075E-2DEC-4E33-F27A-A38D5F2AC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7825" y="4742879"/>
            <a:ext cx="10206546" cy="10215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Roboty remontowe i porządkowe</a:t>
            </a:r>
          </a:p>
        </p:txBody>
      </p:sp>
    </p:spTree>
    <p:extLst>
      <p:ext uri="{BB962C8B-B14F-4D97-AF65-F5344CB8AC3E}">
        <p14:creationId xmlns:p14="http://schemas.microsoft.com/office/powerpoint/2010/main" val="2447361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29F3CC5F-4F0A-B9C5-43DB-4AA3926A66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0F6205AC-7F92-611D-76BF-2E048983AE2E}"/>
              </a:ext>
            </a:extLst>
          </p:cNvPr>
          <p:cNvSpPr txBox="1"/>
          <p:nvPr/>
        </p:nvSpPr>
        <p:spPr>
          <a:xfrm>
            <a:off x="372041" y="2123090"/>
            <a:ext cx="5504316" cy="1123712"/>
          </a:xfrm>
          <a:prstGeom prst="roundRect">
            <a:avLst/>
          </a:prstGeom>
          <a:solidFill>
            <a:srgbClr val="A5D6E7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21.05.2026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276320C-4845-8BF3-DE9A-91C99E64AC68}"/>
              </a:ext>
            </a:extLst>
          </p:cNvPr>
          <p:cNvSpPr txBox="1"/>
          <p:nvPr/>
        </p:nvSpPr>
        <p:spPr>
          <a:xfrm>
            <a:off x="504824" y="4851615"/>
            <a:ext cx="8129511" cy="1600438"/>
          </a:xfrm>
          <a:prstGeom prst="roundRect">
            <a:avLst/>
          </a:prstGeom>
          <a:solidFill>
            <a:srgbClr val="F8F9D3"/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8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25.06.2026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1FD6BA3D-AF35-5ED3-D653-B6913A1BCE21}"/>
              </a:ext>
            </a:extLst>
          </p:cNvPr>
          <p:cNvSpPr/>
          <p:nvPr/>
        </p:nvSpPr>
        <p:spPr>
          <a:xfrm>
            <a:off x="1924048" y="3380758"/>
            <a:ext cx="1019176" cy="1309174"/>
          </a:xfrm>
          <a:prstGeom prst="downArrow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Obraz 5" descr="Coat of arms of Koniecpol">
            <a:extLst>
              <a:ext uri="{FF2B5EF4-FFF2-40B4-BE49-F238E27FC236}">
                <a16:creationId xmlns:a16="http://schemas.microsoft.com/office/drawing/2014/main" id="{396A961A-5758-ED36-B26E-EAD73702F9A5}"/>
              </a:ext>
            </a:extLst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5762622" y="185385"/>
            <a:ext cx="1019176" cy="114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770D2-8FF7-9E07-2553-643DC5AB2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oże być zdjęciem przedstawiającym Brama Brandenburska">
            <a:extLst>
              <a:ext uri="{FF2B5EF4-FFF2-40B4-BE49-F238E27FC236}">
                <a16:creationId xmlns:a16="http://schemas.microsoft.com/office/drawing/2014/main" id="{78BD4EF4-A549-C168-46EC-D1BE191CC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25" y="-304800"/>
            <a:ext cx="9144000" cy="71628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3301158F-88F9-FD8F-70AF-A68D8A027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88" y="173065"/>
            <a:ext cx="7219637" cy="6469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Porządki na Rynku wykonane.</a:t>
            </a:r>
          </a:p>
        </p:txBody>
      </p:sp>
      <p:pic>
        <p:nvPicPr>
          <p:cNvPr id="4100" name="Picture 4" descr="Może być zdjęciem przedstawiającym trawa">
            <a:extLst>
              <a:ext uri="{FF2B5EF4-FFF2-40B4-BE49-F238E27FC236}">
                <a16:creationId xmlns:a16="http://schemas.microsoft.com/office/drawing/2014/main" id="{9687C4F1-759F-B5F6-6340-A243B8578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548640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3AF66F17-07AD-9ACE-8FFE-15494DEE6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048" y="5429310"/>
            <a:ext cx="8753319" cy="57888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Wykonawca: Centrum Integracji Społecznej w Koniecpolu</a:t>
            </a:r>
          </a:p>
        </p:txBody>
      </p:sp>
    </p:spTree>
    <p:extLst>
      <p:ext uri="{BB962C8B-B14F-4D97-AF65-F5344CB8AC3E}">
        <p14:creationId xmlns:p14="http://schemas.microsoft.com/office/powerpoint/2010/main" val="2749750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8BBEF-7D3E-0E01-188B-D72664D44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7761B2C-BF13-A0AA-751B-B56D4A48F24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BFF4F512-220E-831D-995F-B16055106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6" y="216818"/>
            <a:ext cx="11591924" cy="119181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Urząd Stanu Cywilnego w Koniecpolu odnotowuje wzrost liczby zawieranych małżeństw w porównaniu z latami poprzednimi.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1178B6-C67E-3887-EF98-A080B8AA5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13" y="1616993"/>
            <a:ext cx="4214812" cy="444880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Pomieszczenia USC przeszły remont, dzięki któremu zyskały nowy wygląd.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</a:rPr>
              <a:t>Wykonany zakres prac: odnowienie podłogi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, montaż nowoczesnego oświetlenia </a:t>
            </a:r>
            <a:b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 klimatyzacji.</a:t>
            </a:r>
          </a:p>
        </p:txBody>
      </p:sp>
      <p:pic>
        <p:nvPicPr>
          <p:cNvPr id="3074" name="Picture 2" descr="Może być zdjęciem przedstawiającym tabela i w budynku">
            <a:extLst>
              <a:ext uri="{FF2B5EF4-FFF2-40B4-BE49-F238E27FC236}">
                <a16:creationId xmlns:a16="http://schemas.microsoft.com/office/drawing/2014/main" id="{96DE11E9-9C96-10CB-23C9-AB88149F0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1" y="1540793"/>
            <a:ext cx="5029200" cy="324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Może być zdjęciem przedstawiającym oświetlenie, tabela i w budynku">
            <a:extLst>
              <a:ext uri="{FF2B5EF4-FFF2-40B4-BE49-F238E27FC236}">
                <a16:creationId xmlns:a16="http://schemas.microsoft.com/office/drawing/2014/main" id="{92539A2A-653C-EE2E-75A9-0C0386E63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8" y="4019550"/>
            <a:ext cx="4433888" cy="283845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100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A6FB5-1B40-321A-7941-5A13C54FE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6E9D0A68-BE18-2C39-5991-4AAD3441E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4865" y="4998149"/>
            <a:ext cx="9230123" cy="122586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Inwestycje mieszkaniowe</a:t>
            </a:r>
          </a:p>
        </p:txBody>
      </p:sp>
    </p:spTree>
    <p:extLst>
      <p:ext uri="{BB962C8B-B14F-4D97-AF65-F5344CB8AC3E}">
        <p14:creationId xmlns:p14="http://schemas.microsoft.com/office/powerpoint/2010/main" val="31874134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9FF51-CD43-35A3-800C-113AF4795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Może być zdjęciem przedstawiającym piłka nożna i tekst „TOSZEK KONIECPOL 도 LUBLINIEC PYSKOWICE 首置 GLIWICE ZAWADZKIE IKI 29 E KZN KZN SIM ŚLĄSK PÓŁNOC KOLONOWSKIE KOCHANOWICE TWORÓG PAWONKÓW MIEDŻNO w -ByЖИKKAиR ZBROSŁAWICE KRUPSKI MEYN KRUPSKIMŁYN KRUPS MEYN 1”">
            <a:extLst>
              <a:ext uri="{FF2B5EF4-FFF2-40B4-BE49-F238E27FC236}">
                <a16:creationId xmlns:a16="http://schemas.microsoft.com/office/drawing/2014/main" id="{340E64E5-6AFE-85F6-70F2-EFAF44310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177" y="0"/>
            <a:ext cx="4344178" cy="357362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Brak dostępnego opisu zdjęcia.">
            <a:extLst>
              <a:ext uri="{FF2B5EF4-FFF2-40B4-BE49-F238E27FC236}">
                <a16:creationId xmlns:a16="http://schemas.microsoft.com/office/drawing/2014/main" id="{66240FF3-C39E-F2CA-393E-BB7329AEF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411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4C52C312-030B-5D54-E303-4A4643EB9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5BA418-2E70-85CE-7B86-C8C4BAFED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00" y="191027"/>
            <a:ext cx="8976291" cy="6469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Wielorodzinny budynek mieszkalny (SIM)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0A8A6F72-9A87-A764-88F9-DFB925CD6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45" y="5301059"/>
            <a:ext cx="5673255" cy="119181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czerwca przekazano klucze pierwszym mieszkańcom.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CC8FCE45-8495-CD4C-2E96-A91C2BD0DABC}"/>
              </a:ext>
            </a:extLst>
          </p:cNvPr>
          <p:cNvSpPr txBox="1">
            <a:spLocks noChangeArrowheads="1"/>
          </p:cNvSpPr>
          <p:nvPr/>
        </p:nvSpPr>
        <p:spPr bwMode="auto">
          <a:xfrm rot="20894648">
            <a:off x="5261438" y="1313330"/>
            <a:ext cx="4732477" cy="6469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Koniecpol, ul. Słoneczna 5</a:t>
            </a:r>
          </a:p>
        </p:txBody>
      </p:sp>
      <p:pic>
        <p:nvPicPr>
          <p:cNvPr id="1028" name="Picture 4" descr="Może być zdjęciem przedstawiającym co najmniej jedna osoba i tekst">
            <a:extLst>
              <a:ext uri="{FF2B5EF4-FFF2-40B4-BE49-F238E27FC236}">
                <a16:creationId xmlns:a16="http://schemas.microsoft.com/office/drawing/2014/main" id="{C88C509F-ACA9-C095-143A-E817D0AB3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031" y="3200400"/>
            <a:ext cx="6200969" cy="36576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149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FF014-A626-C181-D0FF-852AD60D5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0ED72AA2-BE22-F30F-DCD6-5941101ED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4580" y="4566569"/>
            <a:ext cx="9298838" cy="122586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Komunikacja autobusowa</a:t>
            </a:r>
          </a:p>
        </p:txBody>
      </p:sp>
    </p:spTree>
    <p:extLst>
      <p:ext uri="{BB962C8B-B14F-4D97-AF65-F5344CB8AC3E}">
        <p14:creationId xmlns:p14="http://schemas.microsoft.com/office/powerpoint/2010/main" val="18321916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8E553-3FE5-8570-624C-6D3F2A222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Może być zdjęciem przedstawiającym tekst">
            <a:extLst>
              <a:ext uri="{FF2B5EF4-FFF2-40B4-BE49-F238E27FC236}">
                <a16:creationId xmlns:a16="http://schemas.microsoft.com/office/drawing/2014/main" id="{CC925CEB-74C0-1501-2102-9A46473B7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4" y="401217"/>
            <a:ext cx="7974563" cy="599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53BCA31-9C4B-D8B6-78B0-5EDE5740A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75" y="61558"/>
            <a:ext cx="11591924" cy="173664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  <a:latin typeface="Calibri"/>
              </a:rPr>
              <a:t>10 czerwca p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odpisano list intencyjny pomiędzy przedstawicielami Jurajskiego Związku Powiatowo-Gminnego „Komunikacja Jurajska”, Gminy Koniecpol i Gminy Secemin</a:t>
            </a: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AC4A3C8E-EB16-D787-E78B-FA89DEAE3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56" y="1944280"/>
            <a:ext cx="2895340" cy="478684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Podpisany dokument dotyczy współpracy pomiędzy samorządami</a:t>
            </a:r>
            <a:b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 zakresie organizacji połączeń komunikacyjnych pomiędzy Gminą Koniecpol a Gminą Secemin.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960DA834-4F04-090D-D26C-2D0762AB3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6877" y="4994482"/>
            <a:ext cx="8219393" cy="17366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Niezależnie od tego Gmina Koniecpol prowadzi dalsze działania związane z włączeniem się do systemów komunikacji publicznej funkcjonujących na terenie powiatów częstochowskiego i myszkowskiego. </a:t>
            </a:r>
          </a:p>
        </p:txBody>
      </p:sp>
    </p:spTree>
    <p:extLst>
      <p:ext uri="{BB962C8B-B14F-4D97-AF65-F5344CB8AC3E}">
        <p14:creationId xmlns:p14="http://schemas.microsoft.com/office/powerpoint/2010/main" val="24221567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8E553-3FE5-8570-624C-6D3F2A222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E58D942-02C5-E937-1678-F4A0855405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719" y="2071396"/>
            <a:ext cx="8487747" cy="4497509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C53BCA31-9C4B-D8B6-78B0-5EDE5740A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75" y="61558"/>
            <a:ext cx="11591924" cy="184561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 czerwca w Starostwie Powiatowym w Myszkowie odbyło się XVI Posiedzenie Zgromadzenia Związku Powiatowo-Gminnego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pod nazwą "Jedźmy razem!" </a:t>
            </a:r>
          </a:p>
        </p:txBody>
      </p:sp>
    </p:spTree>
    <p:extLst>
      <p:ext uri="{BB962C8B-B14F-4D97-AF65-F5344CB8AC3E}">
        <p14:creationId xmlns:p14="http://schemas.microsoft.com/office/powerpoint/2010/main" val="10220220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oże być zdjęciem przedstawiającym przyroda i zmierzch">
            <a:extLst>
              <a:ext uri="{FF2B5EF4-FFF2-40B4-BE49-F238E27FC236}">
                <a16:creationId xmlns:a16="http://schemas.microsoft.com/office/drawing/2014/main" id="{B5718734-30E9-ECE2-F7F7-A3CC597F3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6710" y="2766916"/>
            <a:ext cx="9484980" cy="10215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Informacje i wydarzenia gminne</a:t>
            </a:r>
          </a:p>
        </p:txBody>
      </p:sp>
    </p:spTree>
    <p:extLst>
      <p:ext uri="{BB962C8B-B14F-4D97-AF65-F5344CB8AC3E}">
        <p14:creationId xmlns:p14="http://schemas.microsoft.com/office/powerpoint/2010/main" val="644834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68427-399C-C42A-A297-8E74570B0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oże być zdjęciem przedstawiającym dziecko i tekst „MIEĘDZYPRZEDSZKOLNY MIĘDZYP KONKURS RECYTATORSKI ORSKI POEZJI DZIECIĘCEJ”">
            <a:extLst>
              <a:ext uri="{FF2B5EF4-FFF2-40B4-BE49-F238E27FC236}">
                <a16:creationId xmlns:a16="http://schemas.microsoft.com/office/drawing/2014/main" id="{9096D15C-B2AD-131F-D617-54594C8EA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5" y="552829"/>
            <a:ext cx="9144000" cy="682599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A1FB7F6C-D949-8183-6469-1A7123BBB40B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TextBox 2">
            <a:extLst>
              <a:ext uri="{FF2B5EF4-FFF2-40B4-BE49-F238E27FC236}">
                <a16:creationId xmlns:a16="http://schemas.microsoft.com/office/drawing/2014/main" id="{E7889B48-9C9A-C2ED-4E46-D6503F255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939" y="46896"/>
            <a:ext cx="11744122" cy="13280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21 maja odbył się  VIII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Międzyprzedszkolny</a:t>
            </a: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Konkurs Recytatorski Poezji Dziecięcej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D79A6F5-BF89-B276-0CCF-249894A90B0C}"/>
              </a:ext>
            </a:extLst>
          </p:cNvPr>
          <p:cNvSpPr txBox="1"/>
          <p:nvPr/>
        </p:nvSpPr>
        <p:spPr>
          <a:xfrm>
            <a:off x="76606" y="1558424"/>
            <a:ext cx="4571394" cy="52526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</a:rPr>
              <a:t>W wydarzeniu uczestniczyło 23 dzieci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z koniecpolskich placówek przedszkolnych. 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Organizatorami wydarzenia byli: Szkoła Podstawowa im. Powstańców Styczniowych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w Rudnikach oraz Stowarzyszenie „Kuźnia Przyszłości”.</a:t>
            </a:r>
          </a:p>
        </p:txBody>
      </p:sp>
    </p:spTree>
    <p:extLst>
      <p:ext uri="{BB962C8B-B14F-4D97-AF65-F5344CB8AC3E}">
        <p14:creationId xmlns:p14="http://schemas.microsoft.com/office/powerpoint/2010/main" val="37543247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DFC48-8CF1-B6F1-5484-6603C1B63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oże być zdjęciem przedstawiającym tabela i tekst">
            <a:extLst>
              <a:ext uri="{FF2B5EF4-FFF2-40B4-BE49-F238E27FC236}">
                <a16:creationId xmlns:a16="http://schemas.microsoft.com/office/drawing/2014/main" id="{F0526F47-DDDD-5895-FEF3-D70095359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33375"/>
            <a:ext cx="12191999" cy="736282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931AF57-C4FB-C82F-6B57-D3CA09C090BA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6C013EBC-F420-EB2F-60FD-76015C6D8A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154" y="160543"/>
            <a:ext cx="11883685" cy="173664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22 maja - zjazd Oddziału Miejsko-Gminnego Związku Ochotniczych Straży Pożarnych RP w Koniecpolu, zorganizowany przez Zarząd Oddziału Miejsko-Gminnego ZOSP RP w Koniecpolu </a:t>
            </a:r>
          </a:p>
        </p:txBody>
      </p:sp>
    </p:spTree>
    <p:extLst>
      <p:ext uri="{BB962C8B-B14F-4D97-AF65-F5344CB8AC3E}">
        <p14:creationId xmlns:p14="http://schemas.microsoft.com/office/powerpoint/2010/main" val="2379681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997" y="5038466"/>
            <a:ext cx="7591043" cy="104227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ZADANIA INWESTYCYJNE</a:t>
            </a:r>
          </a:p>
        </p:txBody>
      </p:sp>
    </p:spTree>
    <p:extLst>
      <p:ext uri="{BB962C8B-B14F-4D97-AF65-F5344CB8AC3E}">
        <p14:creationId xmlns:p14="http://schemas.microsoft.com/office/powerpoint/2010/main" val="16682998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927" y="260549"/>
            <a:ext cx="11724383" cy="13280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26 maja, 2 czerwca – obchody Dnia Matki i Dnia Rodziny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koniecpolskich placówkach oświatowych</a:t>
            </a:r>
          </a:p>
        </p:txBody>
      </p:sp>
      <p:pic>
        <p:nvPicPr>
          <p:cNvPr id="6146" name="Picture 2" descr="Może być zdjęciem przedstawiającym ‎taniec i ‎tekst „‎肉 치 000000 הלארול RODZINY‎”‎‎">
            <a:extLst>
              <a:ext uri="{FF2B5EF4-FFF2-40B4-BE49-F238E27FC236}">
                <a16:creationId xmlns:a16="http://schemas.microsoft.com/office/drawing/2014/main" id="{38B757BB-CE7F-330E-6DAF-FBE004562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39" y="1719927"/>
            <a:ext cx="6063247" cy="449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C1CD3167-3121-323E-68C1-3E31EC7012CA}"/>
              </a:ext>
            </a:extLst>
          </p:cNvPr>
          <p:cNvSpPr txBox="1"/>
          <p:nvPr/>
        </p:nvSpPr>
        <p:spPr>
          <a:xfrm>
            <a:off x="1114501" y="5240710"/>
            <a:ext cx="3210560" cy="5788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2060"/>
                </a:solidFill>
              </a:rPr>
              <a:t>Przedszkole nr 2</a:t>
            </a:r>
          </a:p>
        </p:txBody>
      </p:sp>
      <p:pic>
        <p:nvPicPr>
          <p:cNvPr id="6150" name="Picture 6" descr="Może być zdjęciem przedstawiającym dziecko, dirndl i tekst">
            <a:extLst>
              <a:ext uri="{FF2B5EF4-FFF2-40B4-BE49-F238E27FC236}">
                <a16:creationId xmlns:a16="http://schemas.microsoft.com/office/drawing/2014/main" id="{FB8E3D91-C306-67C8-74DE-22E8B7AB6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118" y="2710935"/>
            <a:ext cx="5755749" cy="33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31AA130A-E860-7B38-8390-E16C9DD1B7F8}"/>
              </a:ext>
            </a:extLst>
          </p:cNvPr>
          <p:cNvSpPr txBox="1"/>
          <p:nvPr/>
        </p:nvSpPr>
        <p:spPr>
          <a:xfrm>
            <a:off x="7430276" y="5776879"/>
            <a:ext cx="3210560" cy="5788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2060"/>
                </a:solidFill>
              </a:rPr>
              <a:t>Przedszkole nr 1</a:t>
            </a:r>
          </a:p>
        </p:txBody>
      </p:sp>
    </p:spTree>
    <p:extLst>
      <p:ext uri="{BB962C8B-B14F-4D97-AF65-F5344CB8AC3E}">
        <p14:creationId xmlns:p14="http://schemas.microsoft.com/office/powerpoint/2010/main" val="10463648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3BD41-D92F-2533-AD63-5AFEF0198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21E201F7-22C6-4C91-B2EF-4ED7299D0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DA75541-CDE1-1B8A-91B3-3D4BAC65FBB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FB00F9A3-3F9E-63ED-CC4F-311FD1D5C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6109" y="225107"/>
            <a:ext cx="7145985" cy="13007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Obchody 90 – </a:t>
            </a:r>
            <a:r>
              <a:rPr kumimoji="0" lang="pl-PL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lecia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powstania jednostki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OSP w Kuźnicy Grodziskiej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72B1B170-3AB5-6A75-53A3-763D9563AEEA}"/>
              </a:ext>
            </a:extLst>
          </p:cNvPr>
          <p:cNvSpPr txBox="1"/>
          <p:nvPr/>
        </p:nvSpPr>
        <p:spPr>
          <a:xfrm>
            <a:off x="1518920" y="937651"/>
            <a:ext cx="3210560" cy="71508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l-PL" sz="3600" b="1" dirty="0">
                <a:solidFill>
                  <a:srgbClr val="002060"/>
                </a:solidFill>
              </a:rPr>
              <a:t>31 maja 2026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8BB606C-17DD-D45C-CE71-868BDE918BA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325" y="3885995"/>
            <a:ext cx="5553710" cy="31242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33AA7C4-8D25-5299-1993-59D08D17C4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3660065"/>
            <a:ext cx="4800600" cy="31242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B89DF1DE-126F-850D-7016-31E55E17AB6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1" y="1525889"/>
            <a:ext cx="4127319" cy="289350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AB51D8DC-8D13-777D-2370-02525F0E27BA}"/>
              </a:ext>
            </a:extLst>
          </p:cNvPr>
          <p:cNvSpPr txBox="1"/>
          <p:nvPr/>
        </p:nvSpPr>
        <p:spPr>
          <a:xfrm>
            <a:off x="1217136" y="5451479"/>
            <a:ext cx="7700327" cy="132802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rgbClr val="002060"/>
                </a:solidFill>
              </a:rPr>
              <a:t>To był nie tylko jubileusz, ale także piękna opowieść</a:t>
            </a:r>
            <a:br>
              <a:rPr lang="pl-PL" sz="2400" b="1" dirty="0">
                <a:solidFill>
                  <a:srgbClr val="002060"/>
                </a:solidFill>
              </a:rPr>
            </a:br>
            <a:r>
              <a:rPr lang="pl-PL" sz="2400" b="1" dirty="0">
                <a:solidFill>
                  <a:srgbClr val="002060"/>
                </a:solidFill>
              </a:rPr>
              <a:t> o pokoleniach druhów, społecznej służbie</a:t>
            </a:r>
            <a:br>
              <a:rPr lang="pl-PL" sz="2400" b="1" dirty="0">
                <a:solidFill>
                  <a:srgbClr val="002060"/>
                </a:solidFill>
              </a:rPr>
            </a:br>
            <a:r>
              <a:rPr lang="pl-PL" sz="2400" b="1" dirty="0">
                <a:solidFill>
                  <a:srgbClr val="002060"/>
                </a:solidFill>
              </a:rPr>
              <a:t> i podtrzymywaniu lokalnej tradycji przez dziesięciolecia. </a:t>
            </a:r>
          </a:p>
        </p:txBody>
      </p:sp>
    </p:spTree>
    <p:extLst>
      <p:ext uri="{BB962C8B-B14F-4D97-AF65-F5344CB8AC3E}">
        <p14:creationId xmlns:p14="http://schemas.microsoft.com/office/powerpoint/2010/main" val="20669694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Picture 9" descr="Brak dostępnego opisu zdjęcia.">
            <a:extLst>
              <a:ext uri="{FF2B5EF4-FFF2-40B4-BE49-F238E27FC236}">
                <a16:creationId xmlns:a16="http://schemas.microsoft.com/office/drawing/2014/main" id="{3913EE18-F5DB-B1D1-FE9B-E2EF861EC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68250"/>
            <a:ext cx="7162801" cy="516105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1121A0D-C511-E44A-9491-827502661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6546">
            <a:off x="7068927" y="1113184"/>
            <a:ext cx="4788319" cy="36029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027" y="131468"/>
            <a:ext cx="8567228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 czerwca - Gminny Dzień Sportu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B3A95E31-F2E9-22BC-5A35-22F2925F3F25}"/>
              </a:ext>
            </a:extLst>
          </p:cNvPr>
          <p:cNvSpPr txBox="1"/>
          <p:nvPr/>
        </p:nvSpPr>
        <p:spPr>
          <a:xfrm>
            <a:off x="1422202" y="5155902"/>
            <a:ext cx="10124873" cy="16097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Stadionie Miejskim odbyło się wydarzenie dla dzieci pełne ruchu, zabawy i sportowych emocji</a:t>
            </a:r>
            <a:r>
              <a:rPr lang="pl-PL" sz="28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turniej piłki nożnej, aktywności na świeżym powietrzu, </a:t>
            </a:r>
            <a:r>
              <a:rPr lang="pl-PL" sz="28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dmuchańce</a:t>
            </a:r>
            <a:r>
              <a:rPr lang="pl-PL" sz="28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poczęstunek.</a:t>
            </a:r>
          </a:p>
        </p:txBody>
      </p:sp>
    </p:spTree>
    <p:extLst>
      <p:ext uri="{BB962C8B-B14F-4D97-AF65-F5344CB8AC3E}">
        <p14:creationId xmlns:p14="http://schemas.microsoft.com/office/powerpoint/2010/main" val="12754617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42328-A7BA-2EDC-6788-F1862D449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F6413B7-C669-002C-D1DF-DE8DFACA7851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872C3CB5-B4C8-A060-C0C4-DF3FB388B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390" y="160387"/>
            <a:ext cx="11401220" cy="13280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3 czerwca w Szkole Podstawowej nr 1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odbył się Piknik Rodzinny</a:t>
            </a:r>
          </a:p>
        </p:txBody>
      </p:sp>
      <p:pic>
        <p:nvPicPr>
          <p:cNvPr id="8196" name="Picture 4" descr="Może być zdjęciem przedstawiającym tekst">
            <a:extLst>
              <a:ext uri="{FF2B5EF4-FFF2-40B4-BE49-F238E27FC236}">
                <a16:creationId xmlns:a16="http://schemas.microsoft.com/office/drawing/2014/main" id="{FAAC5927-6D91-D6E6-D97D-6911F83B7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72" y="1636250"/>
            <a:ext cx="5791200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Może być zdjęciem przedstawiającym co najmniej jedna osoba i tekst">
            <a:extLst>
              <a:ext uri="{FF2B5EF4-FFF2-40B4-BE49-F238E27FC236}">
                <a16:creationId xmlns:a16="http://schemas.microsoft.com/office/drawing/2014/main" id="{1F1D2A60-46CD-2CCD-7269-F18323BEA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272" y="1589035"/>
            <a:ext cx="5143500" cy="300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Może być zdjęciem przedstawiającym football, piłka nożna i trawa">
            <a:extLst>
              <a:ext uri="{FF2B5EF4-FFF2-40B4-BE49-F238E27FC236}">
                <a16:creationId xmlns:a16="http://schemas.microsoft.com/office/drawing/2014/main" id="{B1720065-752B-F45B-0C1A-6E2CAC4A9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275" y="3764116"/>
            <a:ext cx="7061411" cy="29334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Może być zdjęciem przedstawiającym tekst">
            <a:extLst>
              <a:ext uri="{FF2B5EF4-FFF2-40B4-BE49-F238E27FC236}">
                <a16:creationId xmlns:a16="http://schemas.microsoft.com/office/drawing/2014/main" id="{0DBBF20F-C62C-B45B-6ED0-81CDB2B58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46" y="4000298"/>
            <a:ext cx="4829175" cy="272415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841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Może być zdjęciem przedstawiającym jezioro i trawa">
            <a:extLst>
              <a:ext uri="{FF2B5EF4-FFF2-40B4-BE49-F238E27FC236}">
                <a16:creationId xmlns:a16="http://schemas.microsoft.com/office/drawing/2014/main" id="{3553529B-68F5-D92B-01AE-9527F6D2F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22287"/>
            <a:ext cx="11459897" cy="194095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6 czerwca - PZW Koło nr 12 w Koniecpolu we współpracy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z gminą zorganizowało Rodzinny Dzień Dziecka połączony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z zawodami wędkarskimi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AAD06C3-5037-FCB3-680B-D8C39E7F64B3}"/>
              </a:ext>
            </a:extLst>
          </p:cNvPr>
          <p:cNvSpPr txBox="1"/>
          <p:nvPr/>
        </p:nvSpPr>
        <p:spPr>
          <a:xfrm>
            <a:off x="6962290" y="2391030"/>
            <a:ext cx="4481309" cy="343923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pl-PL" sz="2800" b="1" dirty="0">
                <a:solidFill>
                  <a:srgbClr val="002060"/>
                </a:solidFill>
                <a:effectLst/>
              </a:rPr>
              <a:t>Nad wodą można było zobaczyć 60 młodych wędkarzy.</a:t>
            </a:r>
          </a:p>
          <a:p>
            <a:pPr algn="l">
              <a:buNone/>
            </a:pPr>
            <a:endParaRPr lang="pl-PL" sz="2800" b="1" dirty="0">
              <a:solidFill>
                <a:srgbClr val="002060"/>
              </a:solidFill>
              <a:effectLst/>
            </a:endParaRPr>
          </a:p>
          <a:p>
            <a:pPr algn="l">
              <a:buNone/>
            </a:pPr>
            <a:r>
              <a:rPr lang="pl-PL" sz="2800" b="1" dirty="0">
                <a:solidFill>
                  <a:srgbClr val="002060"/>
                </a:solidFill>
                <a:effectLst/>
              </a:rPr>
              <a:t>W jednej z altanek działał również Koniecpolski Klub Krótkofalowców. </a:t>
            </a:r>
          </a:p>
        </p:txBody>
      </p:sp>
    </p:spTree>
    <p:extLst>
      <p:ext uri="{BB962C8B-B14F-4D97-AF65-F5344CB8AC3E}">
        <p14:creationId xmlns:p14="http://schemas.microsoft.com/office/powerpoint/2010/main" val="11527443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Może być zdjęciem przedstawiającym tekst „電 HHHHH ደማት B 'L LUDZIOM LUDZIOMNAPO LUDZI 洋 AANYO PAn SITAN”">
            <a:extLst>
              <a:ext uri="{FF2B5EF4-FFF2-40B4-BE49-F238E27FC236}">
                <a16:creationId xmlns:a16="http://schemas.microsoft.com/office/drawing/2014/main" id="{2B1511B5-FB26-A383-F80B-3E529B93C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134" y="4274688"/>
            <a:ext cx="4761891" cy="252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487" y="59793"/>
            <a:ext cx="11591924" cy="173664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6 czerwca przedstawiciele gminy Koniecpol oraz jednostek OSP uczestniczyli w wyjątkowym jubileuszu 100-lecia Ochotniczej Straży Pożarnej w Widzowie w gminie Kruszyna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396F0635-8205-E38F-B1E4-0C0657F59839}"/>
              </a:ext>
            </a:extLst>
          </p:cNvPr>
          <p:cNvSpPr txBox="1"/>
          <p:nvPr/>
        </p:nvSpPr>
        <p:spPr>
          <a:xfrm>
            <a:off x="601461" y="1901139"/>
            <a:ext cx="5875344" cy="226884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trakcie wydarzenia druh Jacek Cisowski – Prezes OSP Kuźnica Grodziska - został odznaczony Medalem Honorowym im. Bolesława Chomicza – jednym z najwyższych odznaczeń strażackich. </a:t>
            </a:r>
          </a:p>
        </p:txBody>
      </p:sp>
      <p:pic>
        <p:nvPicPr>
          <p:cNvPr id="10242" name="Picture 2" descr="Może być zdjęciem przedstawiającym tekst">
            <a:extLst>
              <a:ext uri="{FF2B5EF4-FFF2-40B4-BE49-F238E27FC236}">
                <a16:creationId xmlns:a16="http://schemas.microsoft.com/office/drawing/2014/main" id="{CA2E8E4F-EAB3-C123-4527-BC06062FE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181" y="2138935"/>
            <a:ext cx="3733393" cy="465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9783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1" y="209550"/>
            <a:ext cx="11591924" cy="13280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10 czerwca - zakończenie Roku Akademickiego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i obchody 10-lecia Uniwersytetu Trzeciego Wieku</a:t>
            </a:r>
          </a:p>
        </p:txBody>
      </p:sp>
      <p:pic>
        <p:nvPicPr>
          <p:cNvPr id="4098" name="Picture 2" descr="Może być zdjęciem przedstawiającym nauka, telewizor i tekst">
            <a:extLst>
              <a:ext uri="{FF2B5EF4-FFF2-40B4-BE49-F238E27FC236}">
                <a16:creationId xmlns:a16="http://schemas.microsoft.com/office/drawing/2014/main" id="{5CD00F68-828A-A1D0-D1DF-01DB56CB7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1" y="1537573"/>
            <a:ext cx="7403258" cy="483869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oże być zdjęciem przedstawiającym skrzypce">
            <a:extLst>
              <a:ext uri="{FF2B5EF4-FFF2-40B4-BE49-F238E27FC236}">
                <a16:creationId xmlns:a16="http://schemas.microsoft.com/office/drawing/2014/main" id="{B2B5012E-62EC-3866-996D-D0A6E62B7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13" y="2789853"/>
            <a:ext cx="6195526" cy="425048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995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75" y="190500"/>
            <a:ext cx="11639550" cy="6469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12 czerwca - Festyn Rodzinny w Szkole Podstawowej nr 2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2C2BE63-4CFA-83E2-6514-43F0B4BAFD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7750"/>
            <a:ext cx="8322906" cy="581025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9C86C44D-A541-3760-8B4F-79547BC815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914" y="1131298"/>
            <a:ext cx="4782678" cy="322569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928905E0-1099-A5F4-61AE-414494F9A8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804" y="3845923"/>
            <a:ext cx="4928196" cy="309562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600475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oże być zdjęciem przedstawiającym tekst">
            <a:extLst>
              <a:ext uri="{FF2B5EF4-FFF2-40B4-BE49-F238E27FC236}">
                <a16:creationId xmlns:a16="http://schemas.microsoft.com/office/drawing/2014/main" id="{369DEE9A-89D0-1698-F7B7-E807BDFA5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722" y="1446246"/>
            <a:ext cx="8954277" cy="554238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1" y="209550"/>
            <a:ext cx="11591924" cy="206354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12 czerwca - uczniowie szkół podstawowych z Miasta</a:t>
            </a:r>
            <a:b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i Gminy Koniecpol reprezentowali gminę podczas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Mityngu Lekkoatletycznego z okazji Dni Lublińca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7367C5B-362C-BCBE-A5AC-61C39B1C3B29}"/>
              </a:ext>
            </a:extLst>
          </p:cNvPr>
          <p:cNvSpPr txBox="1"/>
          <p:nvPr/>
        </p:nvSpPr>
        <p:spPr>
          <a:xfrm>
            <a:off x="76395" y="2425571"/>
            <a:ext cx="3552823" cy="39841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Zawodnicy rywalizowali m.in. w biegach na 60 m, 600 m i 1000 m, sztafecie 4x100 m, skoku w dal, skoku wzwyż oraz pchnięciu kulą.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Nasi uczniowie</a:t>
            </a:r>
            <a:br>
              <a:rPr lang="pl-PL" sz="2800" b="1" kern="1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b="1" kern="1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 wielu dyscyplinach stanęli na podium.</a:t>
            </a:r>
            <a:endParaRPr lang="pl-PL" sz="2800" b="1" kern="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9839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Może być zdjęciem przedstawiającym taniec i tłum">
            <a:extLst>
              <a:ext uri="{FF2B5EF4-FFF2-40B4-BE49-F238E27FC236}">
                <a16:creationId xmlns:a16="http://schemas.microsoft.com/office/drawing/2014/main" id="{EC5B767B-6177-5ED6-5203-0EADA63E7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5303">
            <a:off x="-138962" y="1700513"/>
            <a:ext cx="3999722" cy="333913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Może być zdjęciem przedstawiającym sterowiec ciśnieniowy i tekst">
            <a:extLst>
              <a:ext uri="{FF2B5EF4-FFF2-40B4-BE49-F238E27FC236}">
                <a16:creationId xmlns:a16="http://schemas.microsoft.com/office/drawing/2014/main" id="{64E4234A-CB44-DAF7-011A-DC099D0F7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9" y="32003"/>
            <a:ext cx="9249747" cy="703127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9D5A9AE8-1BD7-673F-1054-D5AAF07592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2931">
            <a:off x="-1395" y="4018131"/>
            <a:ext cx="4674637" cy="2593909"/>
          </a:xfrm>
          <a:prstGeom prst="rect">
            <a:avLst/>
          </a:prstGeom>
          <a:effectLst>
            <a:softEdge rad="635000"/>
          </a:effec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765" y="200436"/>
            <a:ext cx="10844451" cy="13280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20 czerwca – Młodzieżowa Orkiestra Dęta Koniecpol na Przeglądzie Orkiestr Dętych Powiatu Częstochowskiego </a:t>
            </a:r>
          </a:p>
        </p:txBody>
      </p:sp>
    </p:spTree>
    <p:extLst>
      <p:ext uri="{BB962C8B-B14F-4D97-AF65-F5344CB8AC3E}">
        <p14:creationId xmlns:p14="http://schemas.microsoft.com/office/powerpoint/2010/main" val="314329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7EA092-F9F8-3328-2A1F-917F79124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B3ACF53-C254-1E30-C887-48B0B0D6E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47905FB4-7156-C662-27C8-C464165A1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4" y="172953"/>
            <a:ext cx="11601449" cy="194095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Trwa przebudowa i rozbudowa układu drogowego obejmującego ulice: </a:t>
            </a:r>
            <a:br>
              <a:rPr lang="pl-PL" sz="3600" b="1" noProof="0" dirty="0">
                <a:solidFill>
                  <a:srgbClr val="002060"/>
                </a:solidFill>
                <a:ea typeface="Times New Roman" panose="02020603050405020304" pitchFamily="18" charset="0"/>
              </a:rPr>
            </a:b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Wesoła, Willowa, Topolowa, Bukowa, Akacjowa, Brzozowa</a:t>
            </a:r>
            <a:endParaRPr kumimoji="0" lang="pl-PL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87F2B847-345B-2900-1FFA-FE5942E4FA97}"/>
              </a:ext>
            </a:extLst>
          </p:cNvPr>
          <p:cNvSpPr/>
          <p:nvPr/>
        </p:nvSpPr>
        <p:spPr>
          <a:xfrm>
            <a:off x="2875866" y="5380933"/>
            <a:ext cx="6478363" cy="7831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Wartość robót budowlanych wynosi: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5 444 881,17 zł brutto </a:t>
            </a: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Dofinansowanie z Rządowego Funduszu Rozwoju Dróg</a:t>
            </a:r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A8469B75-EF52-2D68-A70A-1276966745B2}"/>
              </a:ext>
            </a:extLst>
          </p:cNvPr>
          <p:cNvSpPr/>
          <p:nvPr/>
        </p:nvSpPr>
        <p:spPr>
          <a:xfrm>
            <a:off x="1938677" y="2601751"/>
            <a:ext cx="8314646" cy="200906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2800" b="1" dirty="0">
                <a:solidFill>
                  <a:srgbClr val="002060"/>
                </a:solidFill>
              </a:rPr>
              <a:t>Obecnie trwa kontynuacja prac w zakresie:</a:t>
            </a:r>
          </a:p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pl-PL" sz="2800" b="1" dirty="0">
                <a:solidFill>
                  <a:srgbClr val="002060"/>
                </a:solidFill>
              </a:rPr>
              <a:t>wykonania kanału technologicznego, </a:t>
            </a:r>
          </a:p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pl-PL" sz="2800" b="1" dirty="0">
                <a:solidFill>
                  <a:srgbClr val="002060"/>
                </a:solidFill>
              </a:rPr>
              <a:t>przełożenia i zabezpieczenia sieci technologicznej</a:t>
            </a:r>
          </a:p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pl-PL" sz="2800" b="1" dirty="0">
                <a:solidFill>
                  <a:srgbClr val="002060"/>
                </a:solidFill>
              </a:rPr>
              <a:t>przebudowy naziemnej sieci energetycznej.</a:t>
            </a:r>
          </a:p>
        </p:txBody>
      </p:sp>
    </p:spTree>
    <p:extLst>
      <p:ext uri="{BB962C8B-B14F-4D97-AF65-F5344CB8AC3E}">
        <p14:creationId xmlns:p14="http://schemas.microsoft.com/office/powerpoint/2010/main" val="2067700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rak dostępnego opisu zdjęcia.">
            <a:extLst>
              <a:ext uri="{FF2B5EF4-FFF2-40B4-BE49-F238E27FC236}">
                <a16:creationId xmlns:a16="http://schemas.microsoft.com/office/drawing/2014/main" id="{6ED823B9-22E6-6594-1C93-106D7F959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69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766" y="200436"/>
            <a:ext cx="5143650" cy="14506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HETMANIADA 2026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20 – 21 czerwca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50FBF797-4E4F-F157-51A8-105602C28D6F}"/>
              </a:ext>
            </a:extLst>
          </p:cNvPr>
          <p:cNvSpPr/>
          <p:nvPr/>
        </p:nvSpPr>
        <p:spPr>
          <a:xfrm>
            <a:off x="8783308" y="5281772"/>
            <a:ext cx="1208814" cy="1267547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2B3D28-B101-DD70-61B6-CE02FC694D5B}"/>
              </a:ext>
            </a:extLst>
          </p:cNvPr>
          <p:cNvSpPr txBox="1">
            <a:spLocks noChangeArrowheads="1"/>
          </p:cNvSpPr>
          <p:nvPr/>
        </p:nvSpPr>
        <p:spPr bwMode="auto">
          <a:xfrm rot="457497">
            <a:off x="6736883" y="805760"/>
            <a:ext cx="5143649" cy="115095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Turniej Piłki Plażowej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 Błękitną Wstęgę Pilicy</a:t>
            </a:r>
          </a:p>
        </p:txBody>
      </p:sp>
      <p:pic>
        <p:nvPicPr>
          <p:cNvPr id="4100" name="Picture 4" descr="Może być zdjęciem przedstawiającym siatkówka i tekst">
            <a:extLst>
              <a:ext uri="{FF2B5EF4-FFF2-40B4-BE49-F238E27FC236}">
                <a16:creationId xmlns:a16="http://schemas.microsoft.com/office/drawing/2014/main" id="{3E5BEF0C-54BC-DDFB-5A0D-54878CAE7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30" y="3705747"/>
            <a:ext cx="7430075" cy="315205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2701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Może być zdjęciem przedstawiającym głośnik, saksofon i akordeon">
            <a:extLst>
              <a:ext uri="{FF2B5EF4-FFF2-40B4-BE49-F238E27FC236}">
                <a16:creationId xmlns:a16="http://schemas.microsoft.com/office/drawing/2014/main" id="{74819CAF-9BB4-A387-5B85-AB0960100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464"/>
            <a:ext cx="121777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677" y="200436"/>
            <a:ext cx="5171642" cy="14506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HETMANIADA 2026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20 – 21 czerwca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50FBF797-4E4F-F157-51A8-105602C28D6F}"/>
              </a:ext>
            </a:extLst>
          </p:cNvPr>
          <p:cNvSpPr/>
          <p:nvPr/>
        </p:nvSpPr>
        <p:spPr>
          <a:xfrm>
            <a:off x="311112" y="5390017"/>
            <a:ext cx="1208814" cy="1267547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2B3D28-B101-DD70-61B6-CE02FC694D5B}"/>
              </a:ext>
            </a:extLst>
          </p:cNvPr>
          <p:cNvSpPr txBox="1">
            <a:spLocks noChangeArrowheads="1"/>
          </p:cNvSpPr>
          <p:nvPr/>
        </p:nvSpPr>
        <p:spPr bwMode="auto">
          <a:xfrm rot="776106">
            <a:off x="6363325" y="1012480"/>
            <a:ext cx="5680031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Koncert Zespołu ALPEX</a:t>
            </a:r>
          </a:p>
        </p:txBody>
      </p:sp>
    </p:spTree>
    <p:extLst>
      <p:ext uri="{BB962C8B-B14F-4D97-AF65-F5344CB8AC3E}">
        <p14:creationId xmlns:p14="http://schemas.microsoft.com/office/powerpoint/2010/main" val="22624715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Może być zdjęciem przedstawiającym gitara, saksofon, głośnik i akordeon">
            <a:extLst>
              <a:ext uri="{FF2B5EF4-FFF2-40B4-BE49-F238E27FC236}">
                <a16:creationId xmlns:a16="http://schemas.microsoft.com/office/drawing/2014/main" id="{2CE7E776-9CE3-5CC2-CABE-AD1082052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283" y="200435"/>
            <a:ext cx="5926717" cy="14506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HETMANIADA 2026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20 – 21 czerwca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50FBF797-4E4F-F157-51A8-105602C28D6F}"/>
              </a:ext>
            </a:extLst>
          </p:cNvPr>
          <p:cNvSpPr/>
          <p:nvPr/>
        </p:nvSpPr>
        <p:spPr>
          <a:xfrm>
            <a:off x="311112" y="5390017"/>
            <a:ext cx="1208814" cy="1267547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2B3D28-B101-DD70-61B6-CE02FC694D5B}"/>
              </a:ext>
            </a:extLst>
          </p:cNvPr>
          <p:cNvSpPr txBox="1">
            <a:spLocks noChangeArrowheads="1"/>
          </p:cNvSpPr>
          <p:nvPr/>
        </p:nvSpPr>
        <p:spPr bwMode="auto">
          <a:xfrm rot="1005796">
            <a:off x="5959871" y="1088287"/>
            <a:ext cx="6262060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Koncerty zespołów muzycznych</a:t>
            </a:r>
          </a:p>
        </p:txBody>
      </p:sp>
    </p:spTree>
    <p:extLst>
      <p:ext uri="{BB962C8B-B14F-4D97-AF65-F5344CB8AC3E}">
        <p14:creationId xmlns:p14="http://schemas.microsoft.com/office/powerpoint/2010/main" val="28263090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oże być zdjęciem przedstawiającym tekst">
            <a:extLst>
              <a:ext uri="{FF2B5EF4-FFF2-40B4-BE49-F238E27FC236}">
                <a16:creationId xmlns:a16="http://schemas.microsoft.com/office/drawing/2014/main" id="{5F50E7E2-B50A-25C9-DA5F-8D9B218C7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814" y="200436"/>
            <a:ext cx="5311601" cy="14506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HETMANIADA 2026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20 – 21 czerwca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50FBF797-4E4F-F157-51A8-105602C28D6F}"/>
              </a:ext>
            </a:extLst>
          </p:cNvPr>
          <p:cNvSpPr/>
          <p:nvPr/>
        </p:nvSpPr>
        <p:spPr>
          <a:xfrm>
            <a:off x="311112" y="5390017"/>
            <a:ext cx="1208814" cy="1267547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2B3D28-B101-DD70-61B6-CE02FC694D5B}"/>
              </a:ext>
            </a:extLst>
          </p:cNvPr>
          <p:cNvSpPr txBox="1">
            <a:spLocks noChangeArrowheads="1"/>
          </p:cNvSpPr>
          <p:nvPr/>
        </p:nvSpPr>
        <p:spPr bwMode="auto">
          <a:xfrm rot="457497">
            <a:off x="6643764" y="662885"/>
            <a:ext cx="5305625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Msza </a:t>
            </a:r>
            <a:r>
              <a:rPr kumimoji="0" 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Św</a:t>
            </a:r>
            <a:r>
              <a:rPr lang="pl-PL" sz="3600" b="1" dirty="0" err="1">
                <a:solidFill>
                  <a:srgbClr val="002060"/>
                </a:solidFill>
              </a:rPr>
              <a:t>ięta</a:t>
            </a:r>
            <a:r>
              <a:rPr lang="pl-PL" sz="3600" b="1" dirty="0">
                <a:solidFill>
                  <a:srgbClr val="002060"/>
                </a:solidFill>
              </a:rPr>
              <a:t> i korowód</a:t>
            </a:r>
            <a:endParaRPr kumimoji="0" lang="pl-PL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94900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oże być zdjęciem przedstawiającym rower i skuter">
            <a:extLst>
              <a:ext uri="{FF2B5EF4-FFF2-40B4-BE49-F238E27FC236}">
                <a16:creationId xmlns:a16="http://schemas.microsoft.com/office/drawing/2014/main" id="{571C1D42-90E2-0B80-C7F9-2EB725B6C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766" y="200436"/>
            <a:ext cx="5092088" cy="14506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HETMANIADA 2026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20 – 21 czerwca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50FBF797-4E4F-F157-51A8-105602C28D6F}"/>
              </a:ext>
            </a:extLst>
          </p:cNvPr>
          <p:cNvSpPr/>
          <p:nvPr/>
        </p:nvSpPr>
        <p:spPr>
          <a:xfrm>
            <a:off x="311112" y="5390017"/>
            <a:ext cx="1208814" cy="1267547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2B3D28-B101-DD70-61B6-CE02FC694D5B}"/>
              </a:ext>
            </a:extLst>
          </p:cNvPr>
          <p:cNvSpPr txBox="1">
            <a:spLocks noChangeArrowheads="1"/>
          </p:cNvSpPr>
          <p:nvPr/>
        </p:nvSpPr>
        <p:spPr bwMode="auto">
          <a:xfrm rot="457497">
            <a:off x="5836273" y="588593"/>
            <a:ext cx="5898308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Egzamin na kartę rowerową 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3D528ADD-AFCD-D363-8B75-BFCAA2A00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840" y="4695767"/>
            <a:ext cx="5066318" cy="13280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 tym roku do egzaminu przystąpiło 57 uczniów. </a:t>
            </a:r>
          </a:p>
        </p:txBody>
      </p:sp>
    </p:spTree>
    <p:extLst>
      <p:ext uri="{BB962C8B-B14F-4D97-AF65-F5344CB8AC3E}">
        <p14:creationId xmlns:p14="http://schemas.microsoft.com/office/powerpoint/2010/main" val="29344235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oże być zdjęciem przedstawiającym akordeon, trąbka, saksofon, głośnik, skrzypce, flet i klarnet">
            <a:extLst>
              <a:ext uri="{FF2B5EF4-FFF2-40B4-BE49-F238E27FC236}">
                <a16:creationId xmlns:a16="http://schemas.microsoft.com/office/drawing/2014/main" id="{84766296-1002-2FBC-6103-0C555C8E9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75" y="190312"/>
            <a:ext cx="5255618" cy="14506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HETMANIADA 2026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20 – 21 czerwca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50FBF797-4E4F-F157-51A8-105602C28D6F}"/>
              </a:ext>
            </a:extLst>
          </p:cNvPr>
          <p:cNvSpPr/>
          <p:nvPr/>
        </p:nvSpPr>
        <p:spPr>
          <a:xfrm>
            <a:off x="311112" y="5390017"/>
            <a:ext cx="1208814" cy="1267547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0E0B25-57F9-0A73-458E-02FB8F0EECA9}"/>
              </a:ext>
            </a:extLst>
          </p:cNvPr>
          <p:cNvSpPr txBox="1">
            <a:spLocks noChangeArrowheads="1"/>
          </p:cNvSpPr>
          <p:nvPr/>
        </p:nvSpPr>
        <p:spPr bwMode="auto">
          <a:xfrm rot="457497">
            <a:off x="5572766" y="1066492"/>
            <a:ext cx="6445282" cy="13280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Koncert Młodzieżowej Orkiestry Dętej Koniecpol</a:t>
            </a:r>
          </a:p>
        </p:txBody>
      </p:sp>
    </p:spTree>
    <p:extLst>
      <p:ext uri="{BB962C8B-B14F-4D97-AF65-F5344CB8AC3E}">
        <p14:creationId xmlns:p14="http://schemas.microsoft.com/office/powerpoint/2010/main" val="37499261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oże być zdjęciem przedstawiającym dziecko i taniec">
            <a:extLst>
              <a:ext uri="{FF2B5EF4-FFF2-40B4-BE49-F238E27FC236}">
                <a16:creationId xmlns:a16="http://schemas.microsoft.com/office/drawing/2014/main" id="{7109A8BE-35D7-B4AE-7BF7-96BAD5D5C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12" y="65314"/>
            <a:ext cx="9075484" cy="679268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766" y="200436"/>
            <a:ext cx="5367586" cy="14506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HETMANIADA 2026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20 – 21 czerwca</a:t>
            </a:r>
          </a:p>
        </p:txBody>
      </p:sp>
      <p:sp>
        <p:nvSpPr>
          <p:cNvPr id="2" name="Strzałka w dół 4">
            <a:extLst>
              <a:ext uri="{FF2B5EF4-FFF2-40B4-BE49-F238E27FC236}">
                <a16:creationId xmlns:a16="http://schemas.microsoft.com/office/drawing/2014/main" id="{50FBF797-4E4F-F157-51A8-105602C28D6F}"/>
              </a:ext>
            </a:extLst>
          </p:cNvPr>
          <p:cNvSpPr/>
          <p:nvPr/>
        </p:nvSpPr>
        <p:spPr>
          <a:xfrm>
            <a:off x="311112" y="5390017"/>
            <a:ext cx="1208814" cy="1267547"/>
          </a:xfrm>
          <a:prstGeom prst="downArrow">
            <a:avLst/>
          </a:prstGeom>
          <a:solidFill>
            <a:srgbClr val="FF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172" name="Picture 4" descr="Może być zdjęciem przedstawiającym taniec">
            <a:extLst>
              <a:ext uri="{FF2B5EF4-FFF2-40B4-BE49-F238E27FC236}">
                <a16:creationId xmlns:a16="http://schemas.microsoft.com/office/drawing/2014/main" id="{813A4C2F-630F-8B21-B2AF-C6A83332E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352" y="1651047"/>
            <a:ext cx="6537648" cy="520695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4D5BA3-B195-3084-6790-FF0C6CC7A406}"/>
              </a:ext>
            </a:extLst>
          </p:cNvPr>
          <p:cNvSpPr txBox="1">
            <a:spLocks noChangeArrowheads="1"/>
          </p:cNvSpPr>
          <p:nvPr/>
        </p:nvSpPr>
        <p:spPr bwMode="auto">
          <a:xfrm rot="457497">
            <a:off x="6339406" y="575732"/>
            <a:ext cx="5477288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Występy młodych artystów</a:t>
            </a:r>
          </a:p>
        </p:txBody>
      </p:sp>
    </p:spTree>
    <p:extLst>
      <p:ext uri="{BB962C8B-B14F-4D97-AF65-F5344CB8AC3E}">
        <p14:creationId xmlns:p14="http://schemas.microsoft.com/office/powerpoint/2010/main" val="20548510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że być zdjęciem przedstawiającym tłum">
            <a:extLst>
              <a:ext uri="{FF2B5EF4-FFF2-40B4-BE49-F238E27FC236}">
                <a16:creationId xmlns:a16="http://schemas.microsoft.com/office/drawing/2014/main" id="{BA027054-53FC-C7FE-98B6-8F4CB926F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765" y="200436"/>
            <a:ext cx="5330263" cy="14506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HETMANIADA 2026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20 – 21 czerwca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55967D-590A-43FB-FC9A-E31A14A99DE6}"/>
              </a:ext>
            </a:extLst>
          </p:cNvPr>
          <p:cNvSpPr txBox="1">
            <a:spLocks noChangeArrowheads="1"/>
          </p:cNvSpPr>
          <p:nvPr/>
        </p:nvSpPr>
        <p:spPr bwMode="auto">
          <a:xfrm rot="457497">
            <a:off x="7806929" y="822514"/>
            <a:ext cx="2972323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Wianki</a:t>
            </a:r>
          </a:p>
        </p:txBody>
      </p:sp>
      <p:pic>
        <p:nvPicPr>
          <p:cNvPr id="2054" name="Picture 6" descr="Może być zdjęciem przedstawiającym taniec">
            <a:extLst>
              <a:ext uri="{FF2B5EF4-FFF2-40B4-BE49-F238E27FC236}">
                <a16:creationId xmlns:a16="http://schemas.microsoft.com/office/drawing/2014/main" id="{0C876DB4-9EF1-A91E-EBA8-479714E9A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259" y="3974841"/>
            <a:ext cx="5541977" cy="26872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7268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5F04D-26F4-9424-4736-C8E074471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oże być zdjęciem przedstawiającym tekst">
            <a:extLst>
              <a:ext uri="{FF2B5EF4-FFF2-40B4-BE49-F238E27FC236}">
                <a16:creationId xmlns:a16="http://schemas.microsoft.com/office/drawing/2014/main" id="{A582BA47-9343-36C6-69BA-BAC003F49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12" y="834826"/>
            <a:ext cx="10672074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7AF93819-860C-D4DE-E511-5DC18906ACE9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2">
            <a:extLst>
              <a:ext uri="{FF2B5EF4-FFF2-40B4-BE49-F238E27FC236}">
                <a16:creationId xmlns:a16="http://schemas.microsoft.com/office/drawing/2014/main" id="{6BE7B919-1939-9C92-5C77-52CDBBE79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766" y="200436"/>
            <a:ext cx="5809234" cy="145061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HETMANIADA 2026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anose="030F0702030302020204" pitchFamily="66" charset="0"/>
              </a:rPr>
              <a:t>20 – 21 czerwca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2B3D28-B101-DD70-61B6-CE02FC694D5B}"/>
              </a:ext>
            </a:extLst>
          </p:cNvPr>
          <p:cNvSpPr txBox="1">
            <a:spLocks noChangeArrowheads="1"/>
          </p:cNvSpPr>
          <p:nvPr/>
        </p:nvSpPr>
        <p:spPr bwMode="auto">
          <a:xfrm rot="457497">
            <a:off x="7080924" y="974301"/>
            <a:ext cx="4889536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Stoisko KGW</a:t>
            </a:r>
          </a:p>
        </p:txBody>
      </p:sp>
    </p:spTree>
    <p:extLst>
      <p:ext uri="{BB962C8B-B14F-4D97-AF65-F5344CB8AC3E}">
        <p14:creationId xmlns:p14="http://schemas.microsoft.com/office/powerpoint/2010/main" val="8333849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00B3D-653F-7F5B-DDF8-8EE700DC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CABF53B2-87F6-3F6C-0858-CA5C2692E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5822" y="4471124"/>
            <a:ext cx="5167821" cy="122586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OGŁOSZENIA</a:t>
            </a:r>
          </a:p>
        </p:txBody>
      </p:sp>
    </p:spTree>
    <p:extLst>
      <p:ext uri="{BB962C8B-B14F-4D97-AF65-F5344CB8AC3E}">
        <p14:creationId xmlns:p14="http://schemas.microsoft.com/office/powerpoint/2010/main" val="2667138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Może być zdjęciem przedstawiającym rower, segway, droga, ulica i tekst „อาอ”">
            <a:extLst>
              <a:ext uri="{FF2B5EF4-FFF2-40B4-BE49-F238E27FC236}">
                <a16:creationId xmlns:a16="http://schemas.microsoft.com/office/drawing/2014/main" id="{BCA01AC6-8807-A335-D982-BDF36049E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9033" y="224844"/>
            <a:ext cx="7571889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Przebudowa ulicy Szkolnej</a:t>
            </a:r>
          </a:p>
        </p:txBody>
      </p:sp>
      <p:sp>
        <p:nvSpPr>
          <p:cNvPr id="3" name="Prostokąt: zaokrąglone rogi 2">
            <a:extLst>
              <a:ext uri="{FF2B5EF4-FFF2-40B4-BE49-F238E27FC236}">
                <a16:creationId xmlns:a16="http://schemas.microsoft.com/office/drawing/2014/main" id="{3A87435E-D2D8-8C74-9D16-07461AD70A8C}"/>
              </a:ext>
            </a:extLst>
          </p:cNvPr>
          <p:cNvSpPr/>
          <p:nvPr/>
        </p:nvSpPr>
        <p:spPr>
          <a:xfrm>
            <a:off x="2612573" y="5659162"/>
            <a:ext cx="9302620" cy="91940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Łączna wartość robót wynosi: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12 036 002,76 zł</a:t>
            </a:r>
          </a:p>
          <a:p>
            <a:pPr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Dofinansowanie </a:t>
            </a:r>
            <a:r>
              <a:rPr lang="pl-PL" sz="2400" b="1" dirty="0">
                <a:solidFill>
                  <a:srgbClr val="002060"/>
                </a:solidFill>
                <a:latin typeface="Calibri" panose="020F0502020204030204"/>
              </a:rPr>
              <a:t>z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Rządowego Funduszu Rozwoju Dróg: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6 356 552,75 zł</a:t>
            </a:r>
            <a:r>
              <a:rPr lang="pl-PL" sz="2400" b="1" dirty="0">
                <a:solidFill>
                  <a:srgbClr val="002060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53B6C118-20DF-5B50-30B5-E160FDC3EA03}"/>
              </a:ext>
            </a:extLst>
          </p:cNvPr>
          <p:cNvSpPr/>
          <p:nvPr/>
        </p:nvSpPr>
        <p:spPr>
          <a:xfrm>
            <a:off x="596089" y="1385345"/>
            <a:ext cx="10999822" cy="39159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2800" b="1" dirty="0">
                <a:solidFill>
                  <a:srgbClr val="002060"/>
                </a:solidFill>
              </a:rPr>
              <a:t>Inwestycja nie została jeszcze zakończona. Trwają prace odbiorowe.</a:t>
            </a:r>
          </a:p>
          <a:p>
            <a:pPr algn="ctr">
              <a:defRPr/>
            </a:pPr>
            <a:endParaRPr lang="pl-PL" sz="2800" b="1" dirty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pl-PL" sz="2800" b="1" dirty="0">
                <a:solidFill>
                  <a:srgbClr val="002060"/>
                </a:solidFill>
              </a:rPr>
              <a:t>W dwóch lokalizacjach zdemontowano po 2 moduły progu zwalniającego z każdej strony i po jednym module z każdej strony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 w jednej lokalizacji. </a:t>
            </a:r>
          </a:p>
          <a:p>
            <a:pPr algn="ctr">
              <a:defRPr/>
            </a:pPr>
            <a:endParaRPr lang="pl-PL" sz="2800" b="1" dirty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pl-PL" sz="2800" b="1" dirty="0">
                <a:solidFill>
                  <a:srgbClr val="002060"/>
                </a:solidFill>
              </a:rPr>
              <a:t>Gmina oczekuje na odpowiedź Wykonawcy w sprawie możliwości wymiany progów.</a:t>
            </a:r>
          </a:p>
        </p:txBody>
      </p:sp>
    </p:spTree>
    <p:extLst>
      <p:ext uri="{BB962C8B-B14F-4D97-AF65-F5344CB8AC3E}">
        <p14:creationId xmlns:p14="http://schemas.microsoft.com/office/powerpoint/2010/main" val="41000975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0E06D-CA5B-6B67-9C52-FE484BE7F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C613534-435F-4849-D9C6-48281516DFCB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3E3817C2-F27A-B1BC-2D76-67DF5F726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407" y="1504172"/>
            <a:ext cx="3499279" cy="343923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Dzisiaj do godz. 13:00 na Rynku działa Punkt Informacyjny Powiatowego Urzędu Pracy</a:t>
            </a:r>
            <a:b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Częstochowie.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D7F4222-8D84-36B5-EF93-2C3125333A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027" y="101983"/>
            <a:ext cx="5290457" cy="67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786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7059A-6554-8CCF-FC8D-D024E8CD3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DEE3AA5B-BD7C-9F18-A62C-E716DF269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391" y="1056704"/>
            <a:ext cx="4975760" cy="45833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Dyżury przedszkoli na czas wakacji.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2800" b="1" dirty="0">
                <a:solidFill>
                  <a:srgbClr val="FF0000"/>
                </a:solidFill>
                <a:latin typeface="Calibri" panose="020F0502020204030204"/>
              </a:rPr>
              <a:t>Wniosek należało złożyć do 15.06. 2026 r.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Może być ilustracją przedstawiającą tekst „WAKACYJNE DYŻURY PRZEDSZKOLI w KONIECPOLU Informujemy, że okresie wakacyjnym planowane są dyżury W przedszkolach: Przedszkole nr Przedszkole nr w Koniecpolu: 01 1-31.07.2026r. 31.07. 2026 r. w Koniecplu: 03 31.08.2026r r. dniach od 01.06.2026 r. Wypełniony podpisany wniosek należy złożyć do 15.06.2026 r. do przedszkola, w którym dziecko będzie uczęszczało na dyżur. Deklaracje wydawane są placówkach W godzinach od .00 -16.00. Pierwszeństwo mają dzieci rodziców obojga pracujących lub pracującego rodzica, który samotnie wychowuje dziecko.”">
            <a:extLst>
              <a:ext uri="{FF2B5EF4-FFF2-40B4-BE49-F238E27FC236}">
                <a16:creationId xmlns:a16="http://schemas.microsoft.com/office/drawing/2014/main" id="{840B507A-D10D-6964-B02D-095CF637C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0"/>
            <a:ext cx="55102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Pismo odręczne 2">
                <a:extLst>
                  <a:ext uri="{FF2B5EF4-FFF2-40B4-BE49-F238E27FC236}">
                    <a16:creationId xmlns:a16="http://schemas.microsoft.com/office/drawing/2014/main" id="{8FBDFBD0-87D0-0467-43C1-569B8F6D0BE2}"/>
                  </a:ext>
                </a:extLst>
              </p14:cNvPr>
              <p14:cNvContentPartPr/>
              <p14:nvPr/>
            </p14:nvContentPartPr>
            <p14:xfrm>
              <a:off x="6669465" y="2566710"/>
              <a:ext cx="3409560" cy="881640"/>
            </p14:xfrm>
          </p:contentPart>
        </mc:Choice>
        <mc:Fallback xmlns="">
          <p:pic>
            <p:nvPicPr>
              <p:cNvPr id="3" name="Pismo odręczne 2">
                <a:extLst>
                  <a:ext uri="{FF2B5EF4-FFF2-40B4-BE49-F238E27FC236}">
                    <a16:creationId xmlns:a16="http://schemas.microsoft.com/office/drawing/2014/main" id="{8FBDFBD0-87D0-0467-43C1-569B8F6D0BE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15465" y="2458710"/>
                <a:ext cx="3517200" cy="109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Pismo odręczne 4">
                <a:extLst>
                  <a:ext uri="{FF2B5EF4-FFF2-40B4-BE49-F238E27FC236}">
                    <a16:creationId xmlns:a16="http://schemas.microsoft.com/office/drawing/2014/main" id="{C05EB3E4-5CB4-B3F5-2A5E-9F38FCE2C1BF}"/>
                  </a:ext>
                </a:extLst>
              </p14:cNvPr>
              <p14:cNvContentPartPr/>
              <p14:nvPr/>
            </p14:nvContentPartPr>
            <p14:xfrm>
              <a:off x="7762425" y="3466710"/>
              <a:ext cx="360" cy="360"/>
            </p14:xfrm>
          </p:contentPart>
        </mc:Choice>
        <mc:Fallback xmlns="">
          <p:pic>
            <p:nvPicPr>
              <p:cNvPr id="5" name="Pismo odręczne 4">
                <a:extLst>
                  <a:ext uri="{FF2B5EF4-FFF2-40B4-BE49-F238E27FC236}">
                    <a16:creationId xmlns:a16="http://schemas.microsoft.com/office/drawing/2014/main" id="{C05EB3E4-5CB4-B3F5-2A5E-9F38FCE2C1B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08785" y="3359070"/>
                <a:ext cx="108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Strzałka w dół 4">
            <a:extLst>
              <a:ext uri="{FF2B5EF4-FFF2-40B4-BE49-F238E27FC236}">
                <a16:creationId xmlns:a16="http://schemas.microsoft.com/office/drawing/2014/main" id="{B1505BB3-4339-E087-23BC-195C96997679}"/>
              </a:ext>
            </a:extLst>
          </p:cNvPr>
          <p:cNvSpPr/>
          <p:nvPr/>
        </p:nvSpPr>
        <p:spPr>
          <a:xfrm rot="15617223">
            <a:off x="5317949" y="2333088"/>
            <a:ext cx="546450" cy="2030614"/>
          </a:xfrm>
          <a:prstGeom prst="downArrow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08649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23D33B2B-26D2-CFC8-AD1E-4EE42A19B9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7" y="0"/>
            <a:ext cx="12089363" cy="6858000"/>
          </a:xfrm>
          <a:prstGeom prst="rect">
            <a:avLst/>
          </a:prstGeom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id="{F388BA71-681D-5E45-5CB6-2347E3AA3283}"/>
              </a:ext>
            </a:extLst>
          </p:cNvPr>
          <p:cNvSpPr txBox="1">
            <a:spLocks/>
          </p:cNvSpPr>
          <p:nvPr/>
        </p:nvSpPr>
        <p:spPr>
          <a:xfrm>
            <a:off x="3592090" y="5048056"/>
            <a:ext cx="8207787" cy="7143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</a:p>
        </p:txBody>
      </p:sp>
    </p:spTree>
    <p:extLst>
      <p:ext uri="{BB962C8B-B14F-4D97-AF65-F5344CB8AC3E}">
        <p14:creationId xmlns:p14="http://schemas.microsoft.com/office/powerpoint/2010/main" val="1196439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Może być zdjęciem przedstawiającym basen i tekst">
            <a:extLst>
              <a:ext uri="{FF2B5EF4-FFF2-40B4-BE49-F238E27FC236}">
                <a16:creationId xmlns:a16="http://schemas.microsoft.com/office/drawing/2014/main" id="{FDA48D7A-B592-3254-A273-399CE91D6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6525"/>
            <a:ext cx="7886700" cy="418147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8" y="64209"/>
            <a:ext cx="11958433" cy="105560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6 czerwca dokonano odbioru końcowego placu z </a:t>
            </a:r>
            <a:r>
              <a:rPr kumimoji="0" lang="pl-PL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miejscami parkingowymi</a:t>
            </a:r>
            <a:br>
              <a:rPr kumimoji="0" lang="pl-PL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na ul. Żeromskiego 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CF57B9DF-7C10-1B43-EBB4-E22C27DB713C}"/>
              </a:ext>
            </a:extLst>
          </p:cNvPr>
          <p:cNvSpPr txBox="1"/>
          <p:nvPr/>
        </p:nvSpPr>
        <p:spPr>
          <a:xfrm>
            <a:off x="175976" y="1228632"/>
            <a:ext cx="5744952" cy="238561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Projekt realizowany w ramach współpracy Gminy Koniecpol ze Stowarzyszeniem „Przyjaciele Szkoły” oraz Lokalną Grupą Działania „Region Włoszczowski”.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Dotację pozyskano z Europejskiego Funduszu Rolnego na rzecz Rozwoju Obszarów Wiejskich.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429F025-38DD-68E0-530A-1CE2DCF1FB9C}"/>
              </a:ext>
            </a:extLst>
          </p:cNvPr>
          <p:cNvSpPr txBox="1"/>
          <p:nvPr/>
        </p:nvSpPr>
        <p:spPr>
          <a:xfrm>
            <a:off x="6887406" y="1940767"/>
            <a:ext cx="5188013" cy="356835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 ramach inwestycji wykonano m.in.: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budowę placu o powierzchni 1200 m²,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wykonanie powierzchni utwardzonej wraz z miejscami postojowymi</a:t>
            </a:r>
            <a:b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 dekoracyjnej kostki brukowej,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montaż obrzeży chodnikowych,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0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wykonanie zieleni urządzonej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654723A5-3090-B60C-1F47-6887D8C39768}"/>
              </a:ext>
            </a:extLst>
          </p:cNvPr>
          <p:cNvSpPr/>
          <p:nvPr/>
        </p:nvSpPr>
        <p:spPr>
          <a:xfrm>
            <a:off x="1632858" y="6218962"/>
            <a:ext cx="9992882" cy="5107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b="1" dirty="0">
                <a:solidFill>
                  <a:srgbClr val="002060"/>
                </a:solidFill>
                <a:latin typeface="Calibri" panose="020F0502020204030204"/>
              </a:rPr>
              <a:t>Dofinansowanie z Europejskiego Funduszu Rolnego: </a:t>
            </a:r>
            <a:r>
              <a:rPr lang="pl-PL" sz="2400" b="1" dirty="0">
                <a:solidFill>
                  <a:srgbClr val="FF0000"/>
                </a:solidFill>
                <a:latin typeface="Calibri" panose="020F0502020204030204"/>
              </a:rPr>
              <a:t>272 588,89 zł</a:t>
            </a:r>
          </a:p>
        </p:txBody>
      </p:sp>
    </p:spTree>
    <p:extLst>
      <p:ext uri="{BB962C8B-B14F-4D97-AF65-F5344CB8AC3E}">
        <p14:creationId xmlns:p14="http://schemas.microsoft.com/office/powerpoint/2010/main" val="75418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F809F-244E-58C7-B29C-C26F2DC2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Może być zdjęciem przedstawiającym ulica, droga i tekst">
            <a:extLst>
              <a:ext uri="{FF2B5EF4-FFF2-40B4-BE49-F238E27FC236}">
                <a16:creationId xmlns:a16="http://schemas.microsoft.com/office/drawing/2014/main" id="{5D4F1D6E-A7B5-31C4-FAD0-EFF3D09DC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33" y="2668556"/>
            <a:ext cx="4724088" cy="3761216"/>
          </a:xfrm>
          <a:prstGeom prst="rect">
            <a:avLst/>
          </a:prstGeom>
          <a:noFill/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oże być zdjęciem przedstawiającym droga i tekst">
            <a:extLst>
              <a:ext uri="{FF2B5EF4-FFF2-40B4-BE49-F238E27FC236}">
                <a16:creationId xmlns:a16="http://schemas.microsoft.com/office/drawing/2014/main" id="{D2D0D847-E6CB-03B6-D6D5-E1ED3B1B1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18" y="2546064"/>
            <a:ext cx="4349606" cy="3695425"/>
          </a:xfrm>
          <a:prstGeom prst="rect">
            <a:avLst/>
          </a:prstGeom>
          <a:noFill/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B804FC31-A299-A488-EF38-47DACB80645E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CEA9A443-52CA-BE9E-2E7D-8D69FB366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353" y="105733"/>
            <a:ext cx="11591924" cy="119181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srgbClr val="002060"/>
                </a:solidFill>
              </a:rPr>
              <a:t>Projekt „Koniecpol – bezpieczne przejścia, bezpieczni piesi” „Razem bezpieczniej” im. Władysława Stasiaka na lata 2025–2028</a:t>
            </a:r>
            <a:endParaRPr kumimoji="0" lang="pl-PL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396F0635-8205-E38F-B1E4-0C0657F59839}"/>
              </a:ext>
            </a:extLst>
          </p:cNvPr>
          <p:cNvSpPr txBox="1"/>
          <p:nvPr/>
        </p:nvSpPr>
        <p:spPr>
          <a:xfrm>
            <a:off x="93307" y="4913980"/>
            <a:ext cx="11061690" cy="12131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monospace"/>
              </a:rPr>
              <a:t>Projekt pozostaje na etapie przygotowania dokumentacji projektowej. 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monospace"/>
              </a:rPr>
              <a:t>Termin wykonania: koniec sierpnia 2026 r.</a:t>
            </a:r>
            <a:endParaRPr kumimoji="0" lang="pl-PL" sz="2800" b="1" i="0" u="none" strike="noStrike" kern="1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EC9FD4D-8583-0BCC-4E81-2090ECAA5134}"/>
              </a:ext>
            </a:extLst>
          </p:cNvPr>
          <p:cNvSpPr txBox="1"/>
          <p:nvPr/>
        </p:nvSpPr>
        <p:spPr>
          <a:xfrm>
            <a:off x="2670336" y="1442185"/>
            <a:ext cx="9100246" cy="21721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obejmuje modernizację dwóch przejść dla pieszych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przy ul. Chrząstowskiej: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rejonie Urzędu Miasta i Gminy,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4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 skrzyżowaniu ul. Chrząstowskiej z drogą wojewódzką DW786. </a:t>
            </a:r>
          </a:p>
        </p:txBody>
      </p:sp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CA3A7CE9-B2FF-C9F3-EFD8-30B08C4C7508}"/>
              </a:ext>
            </a:extLst>
          </p:cNvPr>
          <p:cNvSpPr/>
          <p:nvPr/>
        </p:nvSpPr>
        <p:spPr>
          <a:xfrm>
            <a:off x="3559073" y="6231553"/>
            <a:ext cx="3844212" cy="5107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400" b="1" dirty="0">
                <a:solidFill>
                  <a:srgbClr val="002060"/>
                </a:solidFill>
                <a:latin typeface="Calibri" panose="020F0502020204030204"/>
              </a:rPr>
              <a:t>Dofinansowanie: </a:t>
            </a:r>
            <a:r>
              <a:rPr lang="pl-PL" sz="2400" b="1" dirty="0">
                <a:solidFill>
                  <a:srgbClr val="FF0000"/>
                </a:solidFill>
                <a:latin typeface="Calibri" panose="020F0502020204030204"/>
              </a:rPr>
              <a:t>120 000 zł</a:t>
            </a:r>
          </a:p>
        </p:txBody>
      </p:sp>
    </p:spTree>
    <p:extLst>
      <p:ext uri="{BB962C8B-B14F-4D97-AF65-F5344CB8AC3E}">
        <p14:creationId xmlns:p14="http://schemas.microsoft.com/office/powerpoint/2010/main" val="523328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548B2-2491-A2E7-4BE7-21DCE81B5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że być zdjęciem przedstawiającym tekst „ul. Leśna ul. Zielona”">
            <a:extLst>
              <a:ext uri="{FF2B5EF4-FFF2-40B4-BE49-F238E27FC236}">
                <a16:creationId xmlns:a16="http://schemas.microsoft.com/office/drawing/2014/main" id="{0B1AC39C-A639-F4F8-0FA9-4011DB957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EAC91587-6FDB-9F04-208D-BAD79BCD928D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788B8081-ACAD-8C84-1376-5B9D9CF4D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1" y="64209"/>
            <a:ext cx="11839574" cy="5788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</a:rPr>
              <a:t>Przebudowa układu dróg obejmującego ulice: Leśna i Zielona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4582106F-362A-5155-DAB8-9733132493C7}"/>
              </a:ext>
            </a:extLst>
          </p:cNvPr>
          <p:cNvSpPr txBox="1"/>
          <p:nvPr/>
        </p:nvSpPr>
        <p:spPr>
          <a:xfrm>
            <a:off x="1670179" y="6009731"/>
            <a:ext cx="9299899" cy="5107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pl-PL" sz="2400" b="1" dirty="0">
                <a:solidFill>
                  <a:srgbClr val="002060"/>
                </a:solidFill>
              </a:rPr>
              <a:t>Dofinansowanie z Rządowego Funduszu Rozwoju Dróg: </a:t>
            </a:r>
            <a:r>
              <a:rPr lang="pl-PL" sz="2400" b="1" dirty="0">
                <a:solidFill>
                  <a:srgbClr val="FF0000"/>
                </a:solidFill>
              </a:rPr>
              <a:t>2 239 793,50 zł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FC7A99D-D921-CD90-A22D-D2CA7E2FB3A4}"/>
              </a:ext>
            </a:extLst>
          </p:cNvPr>
          <p:cNvSpPr txBox="1"/>
          <p:nvPr/>
        </p:nvSpPr>
        <p:spPr>
          <a:xfrm>
            <a:off x="2692473" y="848269"/>
            <a:ext cx="7042425" cy="17232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pl-PL" sz="28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kumimoji="0" lang="pl-PL" sz="28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dniu 17.06.2026 r. ogłoszono postępowanie przetargowe.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Termin składania ofert: 02.07.2026 r.</a:t>
            </a:r>
          </a:p>
        </p:txBody>
      </p:sp>
    </p:spTree>
    <p:extLst>
      <p:ext uri="{BB962C8B-B14F-4D97-AF65-F5344CB8AC3E}">
        <p14:creationId xmlns:p14="http://schemas.microsoft.com/office/powerpoint/2010/main" val="3458239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5D775-D5D9-CE24-D56B-5ED1A63A4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" name="Pismo odręczne 11">
                <a:extLst>
                  <a:ext uri="{FF2B5EF4-FFF2-40B4-BE49-F238E27FC236}">
                    <a16:creationId xmlns:a16="http://schemas.microsoft.com/office/drawing/2014/main" id="{C915AFC5-2376-2DF0-9A48-DEA1402439CA}"/>
                  </a:ext>
                </a:extLst>
              </p14:cNvPr>
              <p14:cNvContentPartPr/>
              <p14:nvPr/>
            </p14:nvContentPartPr>
            <p14:xfrm>
              <a:off x="6213686" y="3461003"/>
              <a:ext cx="203" cy="203"/>
            </p14:xfrm>
          </p:contentPart>
        </mc:Choice>
        <mc:Fallback xmlns="">
          <p:pic>
            <p:nvPicPr>
              <p:cNvPr id="12" name="Pismo odręczne 11">
                <a:extLst>
                  <a:ext uri="{FF2B5EF4-FFF2-40B4-BE49-F238E27FC236}">
                    <a16:creationId xmlns:a16="http://schemas.microsoft.com/office/drawing/2014/main" id="{A4B582AE-0812-E4D8-E1FA-8AF33D717B8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08611" y="3455928"/>
                <a:ext cx="10150" cy="1015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2">
            <a:extLst>
              <a:ext uri="{FF2B5EF4-FFF2-40B4-BE49-F238E27FC236}">
                <a16:creationId xmlns:a16="http://schemas.microsoft.com/office/drawing/2014/main" id="{8B017084-B130-7838-E164-A801F261C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198" y="297395"/>
            <a:ext cx="10968231" cy="6469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Dokumentacje projektowo - kosztorysowe w przygotowaniu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20E855D-332B-E5C8-6A57-240F29269109}"/>
              </a:ext>
            </a:extLst>
          </p:cNvPr>
          <p:cNvSpPr txBox="1"/>
          <p:nvPr/>
        </p:nvSpPr>
        <p:spPr>
          <a:xfrm>
            <a:off x="798714" y="4176973"/>
            <a:ext cx="10594572" cy="200906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 panose="020F0502020204030204"/>
              </a:rPr>
              <a:t>W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maju odbyło się spotkanie z prezesami koniecpolskich spółdzielni mieszkaniowych, projektantem i przedstawicielami gminy </a:t>
            </a:r>
            <a:r>
              <a:rPr lang="pl-PL" sz="2800" b="1" dirty="0">
                <a:solidFill>
                  <a:srgbClr val="002060"/>
                </a:solidFill>
                <a:latin typeface="Calibri" panose="020F0502020204030204"/>
              </a:rPr>
              <a:t>na temat wprowadzenia uwag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mieszkańców do przedstawionej propozycji projektu.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DA039CAF-14E3-62B8-9C60-82371544D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961" y="1371288"/>
            <a:ext cx="9476707" cy="22814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Przebudowa ul. Robotniczej</a:t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wraz z zapewnieniem odprowadzenia wód opadowych oraz przeprojektowaniem sieci będących w kolizji z projektowaną przebudową drogi. </a:t>
            </a:r>
          </a:p>
        </p:txBody>
      </p:sp>
    </p:spTree>
    <p:extLst>
      <p:ext uri="{BB962C8B-B14F-4D97-AF65-F5344CB8AC3E}">
        <p14:creationId xmlns:p14="http://schemas.microsoft.com/office/powerpoint/2010/main" val="99216165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14622</TotalTime>
  <Words>1644</Words>
  <Application>Microsoft Office PowerPoint</Application>
  <PresentationFormat>Panoramiczny</PresentationFormat>
  <Paragraphs>196</Paragraphs>
  <Slides>52</Slides>
  <Notes>7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4</vt:i4>
      </vt:variant>
      <vt:variant>
        <vt:lpstr>Tytuły slajdów</vt:lpstr>
      </vt:variant>
      <vt:variant>
        <vt:i4>52</vt:i4>
      </vt:variant>
    </vt:vector>
  </HeadingPairs>
  <TitlesOfParts>
    <vt:vector size="64" baseType="lpstr">
      <vt:lpstr>Arial</vt:lpstr>
      <vt:lpstr>Calibri</vt:lpstr>
      <vt:lpstr>Calibri Light</vt:lpstr>
      <vt:lpstr>Comic Sans MS</vt:lpstr>
      <vt:lpstr>DejaVuSans</vt:lpstr>
      <vt:lpstr>monospace</vt:lpstr>
      <vt:lpstr>Times New Roman</vt:lpstr>
      <vt:lpstr>Wingdings</vt:lpstr>
      <vt:lpstr>Motyw pakietu Office</vt:lpstr>
      <vt:lpstr>1_Motyw pakietu Office</vt:lpstr>
      <vt:lpstr>2_Motyw pakietu Office</vt:lpstr>
      <vt:lpstr>3_Motyw pakietu Office</vt:lpstr>
      <vt:lpstr>Prezentacja programu PowerPoint</vt:lpstr>
      <vt:lpstr>Prezentacja programu PowerPoint</vt:lpstr>
      <vt:lpstr>Prezentacja programu PowerPoint</vt:lpstr>
      <vt:lpstr> 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Feniks</dc:creator>
  <cp:lastModifiedBy>Magdalena Szkutnik</cp:lastModifiedBy>
  <cp:revision>1839</cp:revision>
  <cp:lastPrinted>2025-10-29T10:31:00Z</cp:lastPrinted>
  <dcterms:created xsi:type="dcterms:W3CDTF">2017-03-19T17:31:59Z</dcterms:created>
  <dcterms:modified xsi:type="dcterms:W3CDTF">2026-06-25T06:04:17Z</dcterms:modified>
</cp:coreProperties>
</file>