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307" r:id="rId4"/>
    <p:sldId id="286" r:id="rId5"/>
    <p:sldId id="358" r:id="rId6"/>
    <p:sldId id="316" r:id="rId7"/>
    <p:sldId id="297" r:id="rId8"/>
    <p:sldId id="308" r:id="rId9"/>
    <p:sldId id="311" r:id="rId10"/>
    <p:sldId id="312" r:id="rId11"/>
    <p:sldId id="313" r:id="rId12"/>
    <p:sldId id="314" r:id="rId13"/>
    <p:sldId id="364" r:id="rId14"/>
    <p:sldId id="298" r:id="rId15"/>
    <p:sldId id="310" r:id="rId16"/>
    <p:sldId id="285" r:id="rId17"/>
    <p:sldId id="359" r:id="rId18"/>
    <p:sldId id="361" r:id="rId19"/>
    <p:sldId id="362" r:id="rId20"/>
    <p:sldId id="363" r:id="rId2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40B787-326E-A87D-5550-A1D62ADD4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D50928F-2804-B15B-64F4-BD1661E314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BC40C1-16BB-3ADF-669B-C4E767455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2D4067-2470-0748-74FD-CBFFBF60D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D03582-5B8E-6CD1-3696-0DA267F0E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457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B03A12-65CC-F62E-E392-BC3441DC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19F2861-4E67-C45D-0811-34EE6E678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F1272E9-69F7-1CCA-3759-41786140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8369E78-605D-40D7-2498-8E0C1986F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2577B57-3CA8-96FF-CEB9-BCF7FB06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474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A0E3B6E-4F78-58FF-AC03-14117D7EF2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6EA8AE6-EDB0-EBFB-C386-10A7E6D22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840D11-10E5-0CFB-3EF2-8F72BC8E9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593AF8-77B7-6D17-E6CE-429F72FA6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6BBCD63-47AA-E663-16FA-7B91B49A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0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09161F-552A-A026-8E45-3EE405DFE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EE83F3E-0380-500A-AECA-B6BD755879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A4CC4AE-11C4-D0BA-E43A-A58C81B08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BC485A-EE70-CADB-681A-3613DA21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B1425B0-7819-BB2D-2881-CAECC3D3F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1257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A199A4-8B63-A85B-C8F1-84B260417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FA82E16-84FA-30D1-C32A-586B02CB8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301DB2-27F0-2672-B51C-2E3A28ECC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566ECD-5EBC-78D0-4BBF-5A4A9AFC1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13CA284-AF5B-1971-771B-AFEE2EA1C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966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2BF352-8164-4560-A821-DECA3CBF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81B0A4-B8E2-2D1D-EAF6-676E04D72C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E9D8E06-4939-B4E7-FDC9-E803C86CA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E41954C-5306-6AB2-47E1-19C2F939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63E249D-52ED-3A4A-10CF-B49C16F8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D04CFF6-2C30-3366-A93D-28693768C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720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4321E00-E9FA-FD48-0C99-FE0A4AD40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8567DCA-D6ED-5988-B380-CA52EAD0F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C02822F-83D6-87A3-2322-2D07C54F4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52B79D2-2A3D-BBCD-2CC7-7391C7A481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F06D835-17C9-ADA3-C9BD-A08D0C9C58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2709423-3F19-A101-D133-30BE6918B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9257AAD-8F06-4EB6-6F99-759A1E0CC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DC9FE64-0D8C-9159-C15A-C942004C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861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4252A7-D0C9-73B0-8D5D-362419B60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128F2FA-345F-39CB-4488-56440435C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70AA3CA-94F9-F3F6-811D-5F1887AB8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F6AA50E-0E55-625C-7D63-75AA5AE7F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75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F31D8B8-1C1C-85F6-6EF3-95C0AD8D6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8BCE929-44BD-5EB2-65A2-B3A9043AB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C1CE538-4D7A-65B9-778B-9B991799C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6429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83B0FA-452B-21DF-16D1-052EFD8CF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004419E-5FBA-B9D7-3520-98FE13B2E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325CF1D-D884-CD35-63AC-DC38C6DC4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6C00388-4121-83B3-CE60-663F156F9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044F29C-2AA6-D93B-73DE-2F2963F98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B339141-6CC1-133F-5B41-D7065931D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354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06726B-3AE1-9E49-D63C-15907E75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2E4A792-D327-9954-EC41-4F0B49563E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DBB09A9-BC20-9B31-ECE7-F10E88ED6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0F14AB9-6C16-FDE4-B41F-B7EFA5A55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A1A7192-EA2F-D50D-C096-EFA585FA5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412A79A-4243-8A56-0056-6AC122360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816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C6675DC-D0DC-4795-CDFC-F7822228E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D335C67-213C-0A92-3A06-0C904EBCC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D9A274-0BFB-878D-AB10-9E4C67613E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746A3-81E4-48C2-B45F-9ADF3BE97479}" type="datetimeFigureOut">
              <a:rPr lang="pl-PL" smtClean="0"/>
              <a:t>24.06.2026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50E8CF8-5A0A-1C8A-D7D0-B807E3719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0D1A5F3-993F-82D1-1CEC-2555655C0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C30CF-C55D-4413-9D9E-443DB1FF220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623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bip.koniecpol.pl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a/a7/POL_Koniecpol_COA.svg/744px-POL_Koniecpol_COA.svg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240" y="318795"/>
            <a:ext cx="11340667" cy="5249855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</a:t>
            </a: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2025 rok</a:t>
            </a:r>
            <a:endParaRPr lang="pl-PL" sz="4400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7FBF17D-B8D2-20B8-80D0-43DC69F1B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9452" y="5717940"/>
            <a:ext cx="6233095" cy="1065416"/>
          </a:xfrm>
          <a:noFill/>
        </p:spPr>
        <p:txBody>
          <a:bodyPr>
            <a:normAutofit/>
          </a:bodyPr>
          <a:lstStyle/>
          <a:p>
            <a:r>
              <a:rPr lang="pl-PL" sz="28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Sesja Rady Miejskiej w Koniecpolu</a:t>
            </a:r>
          </a:p>
          <a:p>
            <a:r>
              <a:rPr lang="pl-PL" sz="28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 czerwca 2026 r.</a:t>
            </a:r>
            <a:endParaRPr lang="pl-PL" dirty="0">
              <a:solidFill>
                <a:schemeClr val="bg1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Obraz 5" descr="Coat of arms of Koniecpol">
            <a:extLst>
              <a:ext uri="{FF2B5EF4-FFF2-40B4-BE49-F238E27FC236}">
                <a16:creationId xmlns:a16="http://schemas.microsoft.com/office/drawing/2014/main" id="{B9AE35DE-8674-6A2C-D32B-EBE4AC8114E3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9212547" y="606827"/>
            <a:ext cx="1552341" cy="181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065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465470" y="1039307"/>
            <a:ext cx="7511142" cy="52815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Gospodarka lokalowa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738274" y="3720881"/>
            <a:ext cx="234664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pl-PL" sz="2400" b="1" dirty="0" err="1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omunalnych</a:t>
            </a: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lokali mieszkalnych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5051249" y="3763885"/>
            <a:ext cx="26095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lokali socjalnych</a:t>
            </a:r>
            <a:endParaRPr lang="pl-PL" sz="2400" b="1" dirty="0">
              <a:solidFill>
                <a:srgbClr val="E7E6E6">
                  <a:lumMod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8281522" y="3604129"/>
            <a:ext cx="326104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budynki użyteczności publicznej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1BBE5B3-2C0A-ABA2-ADA5-F56DF2F06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57" y="3604130"/>
            <a:ext cx="1243740" cy="60649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EBC1C10-6F8B-6C73-C8D9-3B729657A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45" y="3604130"/>
            <a:ext cx="1243740" cy="60649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6A5B7644-711D-6E80-53B4-62F8DB0BD8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612" y="3604130"/>
            <a:ext cx="1243740" cy="60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2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553649" y="947561"/>
            <a:ext cx="6428792" cy="50916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Układ drogowy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797272" y="2313992"/>
            <a:ext cx="23194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drogi wojewódzkie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730463" y="2436500"/>
            <a:ext cx="26095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dróg gminnych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9308412" y="2380104"/>
            <a:ext cx="24143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dróg 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powiatowych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C66BC804-0D7F-4827-EDDC-526F77C2933A}"/>
              </a:ext>
            </a:extLst>
          </p:cNvPr>
          <p:cNvSpPr/>
          <p:nvPr/>
        </p:nvSpPr>
        <p:spPr>
          <a:xfrm>
            <a:off x="1772816" y="4355242"/>
            <a:ext cx="8901404" cy="151299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Sieć dróg gminnych ma łączną długość 85,957 km,</a:t>
            </a:r>
            <a:b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 tym 51,268 km na terenie wiejskim oraz 34,689 km na terenie miejskim.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D261AA7D-F2DA-049D-7AF1-1FB1C05F7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86" y="2255175"/>
            <a:ext cx="1362268" cy="608763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970FE9EE-E89A-0D0D-8B5E-D99651D16A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150" y="2255175"/>
            <a:ext cx="1362268" cy="608763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A0878221-BCD4-EF8B-3649-84401A5DFE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53" y="2236727"/>
            <a:ext cx="1362268" cy="60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82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487999" y="1003396"/>
            <a:ext cx="8225298" cy="50249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Gminny transport zbiorowy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713294" y="2569676"/>
            <a:ext cx="29163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finansowany</a:t>
            </a:r>
            <a:b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 Funduszu Rozwoju Przewozów Autobusowych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730463" y="2436500"/>
            <a:ext cx="26095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linii autobusowych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9187016" y="2431544"/>
            <a:ext cx="24143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ponad 200 km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ł</a:t>
            </a:r>
            <a:r>
              <a:rPr lang="pl-PL" sz="2400" b="1" kern="0" dirty="0" err="1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ączna</a:t>
            </a: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długość linii autobusowych 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C66BC804-0D7F-4827-EDDC-526F77C2933A}"/>
              </a:ext>
            </a:extLst>
          </p:cNvPr>
          <p:cNvSpPr/>
          <p:nvPr/>
        </p:nvSpPr>
        <p:spPr>
          <a:xfrm>
            <a:off x="3032449" y="4588084"/>
            <a:ext cx="7137918" cy="21923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KONIECPOL - PĘKOWIEC PRZEZ ZARÓG, OBLASY </a:t>
            </a:r>
          </a:p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KONIECPOL - LUBORCZA PRZEZ KONIECPOL STARY </a:t>
            </a:r>
          </a:p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KONIECPOL - ŁYSAKÓW PRZEZ TEODORÓW </a:t>
            </a:r>
          </a:p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KONIECPOL - ŁABĘDŹ PRZEZ OKOŁOWICE </a:t>
            </a:r>
          </a:p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TERESÓW - RADOSZEWNICA PRZEZ STARY KONIECPOL </a:t>
            </a:r>
          </a:p>
          <a:p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KONIECPOL - ŁYSINY PRZEZ ŁABĘDŹ </a:t>
            </a:r>
            <a:endParaRPr lang="pl-PL" sz="1801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1374074-76AF-1578-60B4-8F97BE2B8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4" y="2529616"/>
            <a:ext cx="947435" cy="50385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00AB8D3-69EC-A9A0-B915-75E60C34FF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55" y="2529616"/>
            <a:ext cx="947435" cy="50385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7093696-7E8F-094B-EE67-C663DD616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580" y="2580158"/>
            <a:ext cx="947435" cy="50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89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00246-E7DC-409A-8785-837D8D8E9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5AF285-2ADD-EFE6-DE80-E1707D7E4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C45DED75-C9D7-72E6-E9B0-E35CC4B8339D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48C178AE-1564-7008-5AD9-F69377EECD9B}"/>
              </a:ext>
            </a:extLst>
          </p:cNvPr>
          <p:cNvSpPr/>
          <p:nvPr/>
        </p:nvSpPr>
        <p:spPr>
          <a:xfrm>
            <a:off x="457200" y="1003396"/>
            <a:ext cx="7343192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Sieć wodociągowa i kanalizacyjna w liczbach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51FCA4D-CA5E-5250-1953-7AAD48037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242" y="2355981"/>
            <a:ext cx="877230" cy="1073019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0A8F350C-3138-550D-1F6B-51144F46F1E7}"/>
              </a:ext>
            </a:extLst>
          </p:cNvPr>
          <p:cNvSpPr txBox="1"/>
          <p:nvPr/>
        </p:nvSpPr>
        <p:spPr>
          <a:xfrm>
            <a:off x="1383472" y="2848587"/>
            <a:ext cx="35036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długość czynnej sieci wodociągowej 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9247EDA-E65A-D4CE-3FA4-259B8578C2F0}"/>
              </a:ext>
            </a:extLst>
          </p:cNvPr>
          <p:cNvSpPr txBox="1"/>
          <p:nvPr/>
        </p:nvSpPr>
        <p:spPr>
          <a:xfrm>
            <a:off x="1551660" y="2406280"/>
            <a:ext cx="18427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128,74 km 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8E72FD3-3DDF-46CC-8BDC-5898BBE32486}"/>
              </a:ext>
            </a:extLst>
          </p:cNvPr>
          <p:cNvSpPr txBox="1"/>
          <p:nvPr/>
        </p:nvSpPr>
        <p:spPr>
          <a:xfrm>
            <a:off x="181585" y="4387581"/>
            <a:ext cx="5399677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 porównaniu do roku 2010 długość sieci wodociągowej na terenie gminy zwiększyła się ponad dwukrotnie – </a:t>
            </a:r>
            <a:b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 54,2 km do 128,74 km. 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A9B93D9E-AEBA-7FAD-98EA-FD09D5650500}"/>
              </a:ext>
            </a:extLst>
          </p:cNvPr>
          <p:cNvSpPr txBox="1"/>
          <p:nvPr/>
        </p:nvSpPr>
        <p:spPr>
          <a:xfrm>
            <a:off x="7941462" y="2426161"/>
            <a:ext cx="18427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1275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87612884-FFBC-BE56-4B97-E873B9EFEC8A}"/>
              </a:ext>
            </a:extLst>
          </p:cNvPr>
          <p:cNvSpPr txBox="1"/>
          <p:nvPr/>
        </p:nvSpPr>
        <p:spPr>
          <a:xfrm>
            <a:off x="7528234" y="2867945"/>
            <a:ext cx="35036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liczba przyłączy kanalizacyjnych 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99FC6758-5CFD-7B55-49B3-8387D0A58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6245" y="2255001"/>
            <a:ext cx="544316" cy="564385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C92907AF-A6BC-4FF0-60D5-C9181D420FE3}"/>
              </a:ext>
            </a:extLst>
          </p:cNvPr>
          <p:cNvSpPr txBox="1"/>
          <p:nvPr/>
        </p:nvSpPr>
        <p:spPr>
          <a:xfrm>
            <a:off x="6096000" y="4056948"/>
            <a:ext cx="5805075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Wraz z rozwojem sieci kanalizacyjnej zwiększa się liczba przyłączy kanalizacyjnych. Dla porównania, w 2009 roku liczba przyłączy wynosiła 535, co oznacza ponad dwukrotny wzrost. 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037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181585" y="886645"/>
            <a:ext cx="6650609" cy="5550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Budżet miasta i gminny Koniecpol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F1EAD281-2AC3-A627-61D2-D58F17692C08}"/>
              </a:ext>
            </a:extLst>
          </p:cNvPr>
          <p:cNvSpPr txBox="1"/>
          <p:nvPr/>
        </p:nvSpPr>
        <p:spPr>
          <a:xfrm>
            <a:off x="387998" y="4308721"/>
            <a:ext cx="11416004" cy="18762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0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 2025 roku Gmina Koniecpol utrzymywała budżet na wysokim poziomie. Skala realizowanych zadań była ponad dwukrotnie wyższa niż kilka lat temu. </a:t>
            </a:r>
          </a:p>
          <a:p>
            <a:pPr algn="ctr">
              <a:lnSpc>
                <a:spcPct val="150000"/>
              </a:lnSpc>
            </a:pPr>
            <a:r>
              <a:rPr lang="pl-PL" sz="2000" b="1" i="0" u="none" strike="noStrike" baseline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Gmina zakończyła rok dodatnim wynikiem budżetu w wysokości 3 821 573,07 zł oraz nadwyżką operacyjną wynoszącą 7 177 002,07 zł. 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659A4E0C-DEB9-BABE-9111-329D5515C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370" y="2141983"/>
            <a:ext cx="930507" cy="74203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CEBA6ED0-09DD-1E8D-E92E-689D12E91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110" y="2169487"/>
            <a:ext cx="930507" cy="742030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DA7FE90C-3DEE-0BF1-7C48-DBF7D9C35206}"/>
              </a:ext>
            </a:extLst>
          </p:cNvPr>
          <p:cNvSpPr txBox="1"/>
          <p:nvPr/>
        </p:nvSpPr>
        <p:spPr>
          <a:xfrm>
            <a:off x="2438957" y="2375026"/>
            <a:ext cx="22346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69,8 mln zł dochodów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2A4F2ED7-AE4D-3467-A454-FC540995540B}"/>
              </a:ext>
            </a:extLst>
          </p:cNvPr>
          <p:cNvSpPr txBox="1"/>
          <p:nvPr/>
        </p:nvSpPr>
        <p:spPr>
          <a:xfrm>
            <a:off x="8155954" y="2311353"/>
            <a:ext cx="21299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7,2 mln zł nadwyżki operacyjnej</a:t>
            </a:r>
          </a:p>
        </p:txBody>
      </p:sp>
    </p:spTree>
    <p:extLst>
      <p:ext uri="{BB962C8B-B14F-4D97-AF65-F5344CB8AC3E}">
        <p14:creationId xmlns:p14="http://schemas.microsoft.com/office/powerpoint/2010/main" val="3439967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503853" y="1003396"/>
            <a:ext cx="9533337" cy="5550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Pozyskiwanie funduszy zewnętrznych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2451759" y="3313316"/>
            <a:ext cx="357206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15 376 643,72 zł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łączna kwota pozyskanego dofinansowania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 2025 roku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060E15F-4B98-9FEB-A0BF-ED1C566DEC05}"/>
              </a:ext>
            </a:extLst>
          </p:cNvPr>
          <p:cNvSpPr txBox="1"/>
          <p:nvPr/>
        </p:nvSpPr>
        <p:spPr>
          <a:xfrm>
            <a:off x="7938797" y="3200859"/>
            <a:ext cx="32797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projektów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dofinansowanych ze środków zewnętrznych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F68F57ED-CA76-C50E-54F8-91A6D837B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0354" y="2942301"/>
            <a:ext cx="930507" cy="74203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BF6DDDB-4037-5689-6D4B-4DE696FB1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258" y="2942760"/>
            <a:ext cx="930507" cy="74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28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FA9771E0-79D3-FF58-84D9-7ED7A40DB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681" y="1231639"/>
            <a:ext cx="11398899" cy="3993503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Kolejne części prezentacji:</a:t>
            </a: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</a:t>
            </a:r>
            <a: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Budżet gminy w 2025 roku</a:t>
            </a: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Inwestycje i remonty roku 2025</a:t>
            </a: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endParaRPr lang="pl-PL" sz="2700" dirty="0"/>
          </a:p>
        </p:txBody>
      </p:sp>
      <p:sp>
        <p:nvSpPr>
          <p:cNvPr id="2" name="Strzałka: w prawo 1">
            <a:extLst>
              <a:ext uri="{FF2B5EF4-FFF2-40B4-BE49-F238E27FC236}">
                <a16:creationId xmlns:a16="http://schemas.microsoft.com/office/drawing/2014/main" id="{A4E4BB0A-CE9B-11CB-478A-5F38A0FC2DF1}"/>
              </a:ext>
            </a:extLst>
          </p:cNvPr>
          <p:cNvSpPr/>
          <p:nvPr/>
        </p:nvSpPr>
        <p:spPr>
          <a:xfrm>
            <a:off x="463420" y="3186684"/>
            <a:ext cx="335902" cy="484632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trzałka: w prawo 2">
            <a:extLst>
              <a:ext uri="{FF2B5EF4-FFF2-40B4-BE49-F238E27FC236}">
                <a16:creationId xmlns:a16="http://schemas.microsoft.com/office/drawing/2014/main" id="{5DB56032-8E73-164A-0A13-4939C4360212}"/>
              </a:ext>
            </a:extLst>
          </p:cNvPr>
          <p:cNvSpPr/>
          <p:nvPr/>
        </p:nvSpPr>
        <p:spPr>
          <a:xfrm>
            <a:off x="463420" y="4205913"/>
            <a:ext cx="335902" cy="48463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060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8D2FA-A865-83AF-10F7-ED51205AB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F7B737-E5D5-BC71-F36D-B9E32E8539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2EE1F53D-5A9B-08B8-00CE-EFE13477B47D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24EDDC3B-A886-C58F-9231-4869F1FB4828}"/>
              </a:ext>
            </a:extLst>
          </p:cNvPr>
          <p:cNvSpPr/>
          <p:nvPr/>
        </p:nvSpPr>
        <p:spPr>
          <a:xfrm>
            <a:off x="366011" y="1003396"/>
            <a:ext cx="7145132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Podsumowanie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45A40D57-2007-3323-8181-A6A0A15A9198}"/>
              </a:ext>
            </a:extLst>
          </p:cNvPr>
          <p:cNvSpPr txBox="1">
            <a:spLocks/>
          </p:cNvSpPr>
          <p:nvPr/>
        </p:nvSpPr>
        <p:spPr>
          <a:xfrm>
            <a:off x="608639" y="2519491"/>
            <a:ext cx="10974721" cy="26216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11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Raport o stanie Miasta i Gminy Koniecpol za 2025 rok pokazuje, że był to rok intensywnej pracy, konsekwentnej realizacji inwestycji oraz przygotowywania kolejnych przedsięwzięć, które będą służyć mieszkańcom w następnych latach.</a:t>
            </a:r>
          </a:p>
        </p:txBody>
      </p:sp>
    </p:spTree>
    <p:extLst>
      <p:ext uri="{BB962C8B-B14F-4D97-AF65-F5344CB8AC3E}">
        <p14:creationId xmlns:p14="http://schemas.microsoft.com/office/powerpoint/2010/main" val="2566265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BFB53-426D-82C7-6C91-903C50E33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1D2B22-BF0F-609C-6B08-B8A2B36743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7491936-5F0E-291E-F242-440207375289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4069CA9-A6DF-3074-F054-E6DF49F3C2D6}"/>
              </a:ext>
            </a:extLst>
          </p:cNvPr>
          <p:cNvSpPr/>
          <p:nvPr/>
        </p:nvSpPr>
        <p:spPr>
          <a:xfrm>
            <a:off x="366011" y="1003396"/>
            <a:ext cx="7145132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Podsumowanie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6D286459-205A-3B74-B962-4589A0C0C136}"/>
              </a:ext>
            </a:extLst>
          </p:cNvPr>
          <p:cNvSpPr txBox="1">
            <a:spLocks/>
          </p:cNvSpPr>
          <p:nvPr/>
        </p:nvSpPr>
        <p:spPr>
          <a:xfrm>
            <a:off x="181585" y="2337420"/>
            <a:ext cx="11901558" cy="32748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11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11" rtl="0" eaLnBrk="1" fontAlgn="auto" latinLnBrk="0" hangingPunct="1">
              <a:lnSpc>
                <a:spcPct val="15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 2025 roku kontynuowano również działania związane z rozwojem usług publicznych. </a:t>
            </a:r>
          </a:p>
          <a:p>
            <a:pPr marL="0" marR="0" lvl="0" indent="0" algn="ctr" defTabSz="914411" rtl="0" eaLnBrk="1" fontAlgn="auto" latinLnBrk="0" hangingPunct="1">
              <a:lnSpc>
                <a:spcPct val="15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Realizowano zadania w obszarze edukacji, kultury, sportu, polityki społecznej, gospodarki komunalnej, transportu zbiorowego oraz współpracy</a:t>
            </a:r>
            <a:r>
              <a:rPr lang="pl-PL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 organizacjami społecznymi i jednostkami pomocniczymi gminy.</a:t>
            </a:r>
          </a:p>
        </p:txBody>
      </p:sp>
    </p:spTree>
    <p:extLst>
      <p:ext uri="{BB962C8B-B14F-4D97-AF65-F5344CB8AC3E}">
        <p14:creationId xmlns:p14="http://schemas.microsoft.com/office/powerpoint/2010/main" val="2420924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2CD38-FF72-A03C-D59F-763CE8399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6A7F12A-6E95-F37E-6867-2BBF4399E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BA33BF11-0974-5411-405D-91F5A551CCA7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A029C62A-71A8-ED08-68E8-71696E32E099}"/>
              </a:ext>
            </a:extLst>
          </p:cNvPr>
          <p:cNvSpPr/>
          <p:nvPr/>
        </p:nvSpPr>
        <p:spPr>
          <a:xfrm>
            <a:off x="366011" y="1003396"/>
            <a:ext cx="7145132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Podsumowanie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97F92AD3-7368-50F2-87F7-B59268CB430C}"/>
              </a:ext>
            </a:extLst>
          </p:cNvPr>
          <p:cNvSpPr txBox="1">
            <a:spLocks/>
          </p:cNvSpPr>
          <p:nvPr/>
        </p:nvSpPr>
        <p:spPr>
          <a:xfrm>
            <a:off x="608639" y="2561116"/>
            <a:ext cx="10974721" cy="32934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11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11" rtl="0" eaLnBrk="1" fontAlgn="auto" latinLnBrk="0" hangingPunct="1">
              <a:lnSpc>
                <a:spcPct val="15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 ostatnich latach konsekwentnie korzystamy z dostępnych programów rządowych i unijnych. Dzięki temu możemy realizować inwestycje, których skala znacznie przekracza możliwości finansowania wyłącznie z budżetu gminy. Pozyskane środki przekładają się bezpośrednio na poprawę jakości życia mieszkańców.</a:t>
            </a:r>
          </a:p>
        </p:txBody>
      </p:sp>
    </p:spTree>
    <p:extLst>
      <p:ext uri="{BB962C8B-B14F-4D97-AF65-F5344CB8AC3E}">
        <p14:creationId xmlns:p14="http://schemas.microsoft.com/office/powerpoint/2010/main" val="3030704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3" y="70476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57706" y="19006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929A886F-E3C5-9A62-5846-5922F3938D6F}"/>
              </a:ext>
            </a:extLst>
          </p:cNvPr>
          <p:cNvSpPr txBox="1"/>
          <p:nvPr/>
        </p:nvSpPr>
        <p:spPr>
          <a:xfrm>
            <a:off x="357705" y="3290586"/>
            <a:ext cx="6714899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04886" eaLnBrk="0" fontAlgn="base" hangingPunct="0">
              <a:spcAft>
                <a:spcPct val="0"/>
              </a:spcAft>
              <a:defRPr/>
            </a:pPr>
            <a:r>
              <a:rPr lang="pl-PL" sz="28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Opracowanie liczy 94 strony i składa się</a:t>
            </a:r>
            <a:br>
              <a:rPr lang="pl-PL" sz="28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800" b="1" kern="0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z dwóch części:</a:t>
            </a:r>
          </a:p>
          <a:p>
            <a:endParaRPr lang="pl-PL" sz="2800" b="1" kern="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Charakterystyka miasta i gminy Koniecpol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Realizacja polityk, programów i strategii</a:t>
            </a:r>
          </a:p>
          <a:p>
            <a:endParaRPr lang="pl-PL" sz="24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719A4DC-1CDC-4F04-6826-D6E92DC5D196}"/>
              </a:ext>
            </a:extLst>
          </p:cNvPr>
          <p:cNvSpPr txBox="1"/>
          <p:nvPr/>
        </p:nvSpPr>
        <p:spPr>
          <a:xfrm>
            <a:off x="357706" y="1137396"/>
            <a:ext cx="571033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Dokument został opracowany na podstawie art. 28 aa ust. 1 ustawy</a:t>
            </a:r>
            <a:b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z dnia 8 marca 1990 r. o samorządzie gminnym.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B29A20B-2F6D-0DA8-1D6A-0933286C1F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909" y="909617"/>
            <a:ext cx="4947143" cy="605791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765823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49AB1-4A10-CE41-8970-2D4CC3EC8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9A280E7-6924-73DD-60B3-A64C1CDDD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2D81F30A-8903-877C-548D-9289A928D14A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4F267912-5A18-B529-0C19-F5B4A164CEC3}"/>
              </a:ext>
            </a:extLst>
          </p:cNvPr>
          <p:cNvSpPr/>
          <p:nvPr/>
        </p:nvSpPr>
        <p:spPr>
          <a:xfrm>
            <a:off x="366011" y="1003396"/>
            <a:ext cx="7145132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Podsumowanie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AB53CA64-952D-9569-7C91-D1CAA94657FE}"/>
              </a:ext>
            </a:extLst>
          </p:cNvPr>
          <p:cNvSpPr txBox="1">
            <a:spLocks/>
          </p:cNvSpPr>
          <p:nvPr/>
        </p:nvSpPr>
        <p:spPr>
          <a:xfrm>
            <a:off x="608639" y="2709324"/>
            <a:ext cx="10974721" cy="19003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11" rtl="0" eaLnBrk="1" latinLnBrk="0" hangingPunct="1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11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17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23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29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34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40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46" indent="0" algn="ctr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11" rtl="0" eaLnBrk="1" fontAlgn="auto" latinLnBrk="0" hangingPunct="1">
              <a:lnSpc>
                <a:spcPct val="15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Rok 2025 potwierdził stabilną sytuację finansową Miasta i Gminy Koniecpol, pozwalającą na realizację inwestycji przy zachowaniu bezpiecznego poziomu finansów samorządowych.</a:t>
            </a:r>
          </a:p>
        </p:txBody>
      </p:sp>
    </p:spTree>
    <p:extLst>
      <p:ext uri="{BB962C8B-B14F-4D97-AF65-F5344CB8AC3E}">
        <p14:creationId xmlns:p14="http://schemas.microsoft.com/office/powerpoint/2010/main" val="1547967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645" y="240774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ACF0A6C7-9E61-5E5B-D451-893291DDE9CF}"/>
              </a:ext>
            </a:extLst>
          </p:cNvPr>
          <p:cNvSpPr txBox="1"/>
          <p:nvPr/>
        </p:nvSpPr>
        <p:spPr>
          <a:xfrm>
            <a:off x="984878" y="2513055"/>
            <a:ext cx="1017036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Przedstawiony dokument stanowi podsumowanie ubiegłego roku</a:t>
            </a:r>
            <a:b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szczególności w zakresie danych statystycznych</a:t>
            </a:r>
            <a:b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poszczególnych obszarach działania gminy, w zakresie inwestycji i finansów, ale jest też opracowaniem obejmującym stan realizacji poszczególnych polityk, programów, uchwał Rady Miejskiej</a:t>
            </a:r>
            <a:b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w Koniecpolu. </a:t>
            </a:r>
          </a:p>
        </p:txBody>
      </p:sp>
    </p:spTree>
    <p:extLst>
      <p:ext uri="{BB962C8B-B14F-4D97-AF65-F5344CB8AC3E}">
        <p14:creationId xmlns:p14="http://schemas.microsoft.com/office/powerpoint/2010/main" val="3052431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645" y="240774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DE44B8F4-FC48-FFDB-6EC8-66DE36DFB9B9}"/>
              </a:ext>
            </a:extLst>
          </p:cNvPr>
          <p:cNvSpPr txBox="1"/>
          <p:nvPr/>
        </p:nvSpPr>
        <p:spPr>
          <a:xfrm>
            <a:off x="573554" y="1593484"/>
            <a:ext cx="1099301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Raport został opracowany na podstawie danych i informacji pozyskanych z poszczególnych działów Urzędu Miasta i Gminy Koniecpol, jednostek organizacyjnych gminy, Powiatowego Urzędu Pracy, Miejskiego Przedsiębiorstwa Komunalnego w Koniecpolu Sp. z o.o., dostępnych analiz i danych statystycznych publikowanych przez Główny Urząd Statystyczny. </a:t>
            </a:r>
            <a:endParaRPr lang="pl-PL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pl-PL" sz="28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Raport opublikowano na stronie Biuletynu Informacji Publicznej</a:t>
            </a:r>
          </a:p>
          <a:p>
            <a:pPr algn="ctr"/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l-PL" sz="2800" b="1" u="sng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https://bip.koniecpol.pl/</a:t>
            </a:r>
            <a:r>
              <a:rPr lang="pl-PL" sz="28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pl-PL" sz="2800" dirty="0">
              <a:solidFill>
                <a:schemeClr val="accent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923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6961A-B0D3-4FC5-CA18-73C83C900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FBE69B-8CC9-4EAB-2520-C53DA4D99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645" y="240774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B0A63ECD-BFC1-63BC-61D5-9D6F5158DC84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2663" y="35752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AC6595B3-A421-6AAF-E09F-BC45E1BB0559}"/>
              </a:ext>
            </a:extLst>
          </p:cNvPr>
          <p:cNvSpPr txBox="1"/>
          <p:nvPr/>
        </p:nvSpPr>
        <p:spPr>
          <a:xfrm>
            <a:off x="1273131" y="1225431"/>
            <a:ext cx="885991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Plan prezentacji:</a:t>
            </a:r>
          </a:p>
          <a:p>
            <a:endParaRPr lang="pl-PL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Koniecpol w liczbach – wybrane zagadnienia</a:t>
            </a:r>
          </a:p>
          <a:p>
            <a:endParaRPr lang="pl-PL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wprowadzenie do kolejnych części prezentacji:</a:t>
            </a:r>
          </a:p>
          <a:p>
            <a:endParaRPr lang="pl-PL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Budżet miasta i gminy Koniecpol w roku 2025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pl-PL" sz="28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      Inwestycje i remonty w roku 2025</a:t>
            </a:r>
          </a:p>
          <a:p>
            <a:pPr algn="ctr"/>
            <a:endParaRPr lang="pl-PL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pl-PL" sz="28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694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210928" y="2932891"/>
            <a:ext cx="23466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Miejscowości (Sołectwa)</a:t>
            </a:r>
          </a:p>
        </p:txBody>
      </p:sp>
      <p:pic>
        <p:nvPicPr>
          <p:cNvPr id="14" name="Obraz 13" descr="Coat of arms of Koniecpol">
            <a:extLst>
              <a:ext uri="{FF2B5EF4-FFF2-40B4-BE49-F238E27FC236}">
                <a16:creationId xmlns:a16="http://schemas.microsoft.com/office/drawing/2014/main" id="{D1F733AB-1344-4500-F1B3-52B3D7B6FC09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96679" y="3100333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1090161" y="4429230"/>
            <a:ext cx="28730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miasto Koniecpol</a:t>
            </a:r>
          </a:p>
        </p:txBody>
      </p:sp>
      <p:pic>
        <p:nvPicPr>
          <p:cNvPr id="17" name="Obraz 16" descr="Coat of arms of Koniecpol">
            <a:extLst>
              <a:ext uri="{FF2B5EF4-FFF2-40B4-BE49-F238E27FC236}">
                <a16:creationId xmlns:a16="http://schemas.microsoft.com/office/drawing/2014/main" id="{26584C0E-592F-FCC0-5625-C5D77377F7A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96679" y="4394785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2" descr="koniecpol_mapa_gmina2">
            <a:extLst>
              <a:ext uri="{FF2B5EF4-FFF2-40B4-BE49-F238E27FC236}">
                <a16:creationId xmlns:a16="http://schemas.microsoft.com/office/drawing/2014/main" id="{C6E85199-817F-4EBE-179A-BF1500889E1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9078" y="1269395"/>
            <a:ext cx="6246243" cy="563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A33F1410-5DCF-6DBC-7567-A38BA1915301}"/>
              </a:ext>
            </a:extLst>
          </p:cNvPr>
          <p:cNvSpPr/>
          <p:nvPr/>
        </p:nvSpPr>
        <p:spPr>
          <a:xfrm>
            <a:off x="496679" y="1021340"/>
            <a:ext cx="8288829" cy="4961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Koniecpol w liczbach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F692995-7D54-1D3F-4116-631BD0D36961}"/>
              </a:ext>
            </a:extLst>
          </p:cNvPr>
          <p:cNvSpPr txBox="1"/>
          <p:nvPr/>
        </p:nvSpPr>
        <p:spPr>
          <a:xfrm>
            <a:off x="3963212" y="5588605"/>
            <a:ext cx="517145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4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146,62  </a:t>
            </a:r>
            <a:r>
              <a:rPr lang="pl-PL" sz="4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km</a:t>
            </a:r>
            <a:r>
              <a:rPr lang="pl-PL" sz="4400" b="1" kern="0" baseline="3000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endParaRPr lang="pl-PL" sz="4400" b="1" i="0" u="none" strike="noStrike" baseline="0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87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519965" y="1003396"/>
            <a:ext cx="8366479" cy="4961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Koniecpol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061638" y="2265007"/>
            <a:ext cx="23466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146,62 km</a:t>
            </a:r>
            <a:r>
              <a:rPr lang="pl-PL" sz="2400" b="1" kern="0" baseline="3000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pl-PL" sz="24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powierzchnia</a:t>
            </a:r>
          </a:p>
        </p:txBody>
      </p:sp>
      <p:pic>
        <p:nvPicPr>
          <p:cNvPr id="14" name="Obraz 13" descr="Coat of arms of Koniecpol">
            <a:extLst>
              <a:ext uri="{FF2B5EF4-FFF2-40B4-BE49-F238E27FC236}">
                <a16:creationId xmlns:a16="http://schemas.microsoft.com/office/drawing/2014/main" id="{D1F733AB-1344-4500-F1B3-52B3D7B6FC09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30378" y="215505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4339577" y="2141909"/>
            <a:ext cx="28730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8636</a:t>
            </a:r>
          </a:p>
          <a:p>
            <a:pPr algn="ctr"/>
            <a:r>
              <a:rPr lang="pl-PL" sz="2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liczba mieszkańców</a:t>
            </a:r>
            <a:endParaRPr lang="pl-PL" sz="2400" b="1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Obraz 16" descr="Coat of arms of Koniecpol">
            <a:extLst>
              <a:ext uri="{FF2B5EF4-FFF2-40B4-BE49-F238E27FC236}">
                <a16:creationId xmlns:a16="http://schemas.microsoft.com/office/drawing/2014/main" id="{26584C0E-592F-FCC0-5625-C5D77377F7A5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07551" y="2211449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raz 17" descr="Coat of arms of Koniecpol">
            <a:extLst>
              <a:ext uri="{FF2B5EF4-FFF2-40B4-BE49-F238E27FC236}">
                <a16:creationId xmlns:a16="http://schemas.microsoft.com/office/drawing/2014/main" id="{796C44EE-31ED-A209-18CD-CCE8A4C93F5C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143918" y="2079387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7869313" y="2107394"/>
            <a:ext cx="32610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59</a:t>
            </a:r>
          </a:p>
          <a:p>
            <a:pPr algn="ctr"/>
            <a:r>
              <a:rPr lang="pl-PL" sz="2400" b="1" kern="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gęstość zaludnienia osoby/km</a:t>
            </a:r>
            <a:r>
              <a:rPr lang="pl-PL" sz="2400" b="1" kern="0" baseline="30000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pl-PL" sz="2400" dirty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1706E1D9-4859-B529-759A-1D13666FB6BE}"/>
              </a:ext>
            </a:extLst>
          </p:cNvPr>
          <p:cNvSpPr txBox="1"/>
          <p:nvPr/>
        </p:nvSpPr>
        <p:spPr>
          <a:xfrm>
            <a:off x="797271" y="3761997"/>
            <a:ext cx="10732753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 stosunku do roku 2024 liczba mieszkańców Gminy Koniecpol zmniejszyła się</a:t>
            </a:r>
            <a:b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148 osób. Zjawisko to wpisuje się w ogólnopolskie tendencje demograficzne wynikające z:</a:t>
            </a:r>
          </a:p>
          <a:p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ujemnego przyrostu naturalnego,</a:t>
            </a:r>
          </a:p>
          <a:p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starzenia się społeczeństwa,</a:t>
            </a:r>
          </a:p>
          <a:p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odpływu młodych do dużych miast i za granicę,</a:t>
            </a:r>
          </a:p>
          <a:p>
            <a:r>
              <a:rPr lang="pl-PL" sz="2000" b="1" dirty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braku realizacji obowiązku meldunkowego – co zaniża liczbę faktycznych mieszkańców.</a:t>
            </a:r>
          </a:p>
        </p:txBody>
      </p:sp>
    </p:spTree>
    <p:extLst>
      <p:ext uri="{BB962C8B-B14F-4D97-AF65-F5344CB8AC3E}">
        <p14:creationId xmlns:p14="http://schemas.microsoft.com/office/powerpoint/2010/main" val="173070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494524" y="1087133"/>
            <a:ext cx="7828384" cy="5643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Rada Miejska w Koniecpolu w liczbach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660EA5C-9DA6-1C3C-7347-8A87F2471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139" y="1968759"/>
            <a:ext cx="8586214" cy="473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31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9F0B9C-1E59-990C-21BA-929466768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585" y="157033"/>
            <a:ext cx="11828834" cy="729612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r"/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br>
              <a:rPr lang="pl-PL" altLang="pl-PL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Raport o stanie miasta i gminy Koniecpol </a:t>
            </a:r>
            <a:b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</a:br>
            <a:r>
              <a:rPr lang="pl-PL" altLang="pl-PL" sz="27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2025 rok</a:t>
            </a:r>
            <a:endParaRPr lang="pl-PL" sz="2700" dirty="0"/>
          </a:p>
        </p:txBody>
      </p:sp>
      <p:pic>
        <p:nvPicPr>
          <p:cNvPr id="5" name="Obraz 4" descr="Coat of arms of Koniecpol">
            <a:extLst>
              <a:ext uri="{FF2B5EF4-FFF2-40B4-BE49-F238E27FC236}">
                <a16:creationId xmlns:a16="http://schemas.microsoft.com/office/drawing/2014/main" id="{6521473B-7F8B-05D6-6184-3937E89214DE}"/>
              </a:ext>
            </a:extLst>
          </p:cNvPr>
          <p:cNvPicPr>
            <a:picLocks noChangeAspect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66011" y="273784"/>
            <a:ext cx="431260" cy="49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90664A0E-D66F-3DB6-7D1E-13090066B5D1}"/>
              </a:ext>
            </a:extLst>
          </p:cNvPr>
          <p:cNvSpPr/>
          <p:nvPr/>
        </p:nvSpPr>
        <p:spPr>
          <a:xfrm>
            <a:off x="366011" y="1057977"/>
            <a:ext cx="8229600" cy="5461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11">
              <a:defRPr/>
            </a:pPr>
            <a:r>
              <a:rPr lang="pl-PL" sz="2800" b="1" dirty="0">
                <a:solidFill>
                  <a:srgbClr val="E7E6E6">
                    <a:lumMod val="25000"/>
                  </a:srgbClr>
                </a:solidFill>
                <a:latin typeface="Calibri" panose="020F0502020204030204"/>
              </a:rPr>
              <a:t>Zagospodarowanie przestrzenne w liczbach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78F62FE-4D4D-A0CB-3AD9-2049BE38551F}"/>
              </a:ext>
            </a:extLst>
          </p:cNvPr>
          <p:cNvSpPr txBox="1"/>
          <p:nvPr/>
        </p:nvSpPr>
        <p:spPr>
          <a:xfrm>
            <a:off x="1014734" y="2933462"/>
            <a:ext cx="313080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obowiązujących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miejscowych planów zagospodarowania przestrzennego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C3F67FE-3B24-76CE-F075-4098A30B03B5}"/>
              </a:ext>
            </a:extLst>
          </p:cNvPr>
          <p:cNvSpPr txBox="1"/>
          <p:nvPr/>
        </p:nvSpPr>
        <p:spPr>
          <a:xfrm>
            <a:off x="5173409" y="2954565"/>
            <a:ext cx="287305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63</a:t>
            </a:r>
          </a:p>
          <a:p>
            <a:pPr algn="ctr" defTabSz="914411">
              <a:defRPr/>
            </a:pPr>
            <a:r>
              <a:rPr lang="pl-PL" sz="2400" b="1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decyzji o ustaleniu warunków zabudowy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94D76D18-9DD6-4420-DC1E-0B78DB1B6731}"/>
              </a:ext>
            </a:extLst>
          </p:cNvPr>
          <p:cNvSpPr txBox="1"/>
          <p:nvPr/>
        </p:nvSpPr>
        <p:spPr>
          <a:xfrm>
            <a:off x="8829093" y="2979055"/>
            <a:ext cx="32610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decyzja </a:t>
            </a:r>
          </a:p>
          <a:p>
            <a:pPr algn="ctr" defTabSz="914411">
              <a:defRPr/>
            </a:pPr>
            <a:r>
              <a:rPr lang="pl-PL" sz="2400" b="1" kern="0" dirty="0">
                <a:solidFill>
                  <a:srgbClr val="E7E6E6">
                    <a:lumMod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ustaleniu lokalizacji celu publicznego</a:t>
            </a:r>
          </a:p>
          <a:p>
            <a:pPr algn="ctr" defTabSz="914411">
              <a:defRPr/>
            </a:pPr>
            <a:endParaRPr lang="pl-PL" sz="2400" dirty="0">
              <a:solidFill>
                <a:srgbClr val="E7E6E6">
                  <a:lumMod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558E635-39AA-9CB9-A7B1-4854AF6AE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736" y="2614249"/>
            <a:ext cx="748750" cy="729612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B2611D5-0EE7-0BE9-864F-6E4A2508A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197" y="2699389"/>
            <a:ext cx="748750" cy="72961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683188B7-B1E7-A1C8-9C5C-56FE6A4DC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9093" y="2740462"/>
            <a:ext cx="748750" cy="72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7031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433</TotalTime>
  <Words>1095</Words>
  <Application>Microsoft Office PowerPoint</Application>
  <PresentationFormat>Panoramiczny</PresentationFormat>
  <Paragraphs>123</Paragraphs>
  <Slides>20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Courier New</vt:lpstr>
      <vt:lpstr>Tahoma</vt:lpstr>
      <vt:lpstr>Wingdings</vt:lpstr>
      <vt:lpstr>Motyw pakietu Office</vt:lpstr>
      <vt:lpstr>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Kolejne części prezentacji:     Budżet gminy w 2025 roku     Inwestycje i remonty roku 2025 </vt:lpstr>
      <vt:lpstr>        Raport o stanie miasta i gminy Koniecpol  2025 rok</vt:lpstr>
      <vt:lpstr>        Raport o stanie miasta i gminy Koniecpol  2025 rok</vt:lpstr>
      <vt:lpstr>        Raport o stanie miasta i gminy Koniecpol  2025 rok</vt:lpstr>
      <vt:lpstr>        Raport o stanie miasta i gminy Koniecpol  2025 rok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Liliana Bielas-Kostyra</dc:creator>
  <cp:lastModifiedBy>Magdalena Szkutnik</cp:lastModifiedBy>
  <cp:revision>86</cp:revision>
  <dcterms:created xsi:type="dcterms:W3CDTF">2024-06-11T16:01:09Z</dcterms:created>
  <dcterms:modified xsi:type="dcterms:W3CDTF">2026-06-24T13:33:33Z</dcterms:modified>
</cp:coreProperties>
</file>