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57" r:id="rId8"/>
    <p:sldId id="258" r:id="rId9"/>
    <p:sldId id="259" r:id="rId10"/>
    <p:sldId id="260" r:id="rId11"/>
    <p:sldId id="261" r:id="rId12"/>
    <p:sldId id="262" r:id="rId13"/>
    <p:sldId id="268" r:id="rId14"/>
  </p:sldIdLst>
  <p:sldSz cx="12192000" cy="6858000"/>
  <p:notesSz cx="6799263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57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A503B7-073A-88E4-DC78-8B4A8AD937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pl-PL" dirty="0">
                <a:solidFill>
                  <a:schemeClr val="accent2">
                    <a:lumMod val="50000"/>
                  </a:schemeClr>
                </a:solidFill>
              </a:rPr>
              <a:t>BUDŻET 2026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956F764-4EA1-B546-DCC8-8ACE208694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600">
                <a:solidFill>
                  <a:schemeClr val="accent2">
                    <a:lumMod val="50000"/>
                  </a:schemeClr>
                </a:solidFill>
              </a:rPr>
              <a:t>GMINA KONIECPOL</a:t>
            </a:r>
            <a:endParaRPr lang="pl-PL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135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6E077BC-F864-24B8-59D8-10BEA1F5F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13030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GŁÓWNE ŻRÓDŁA DOCHODÓW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2BDE2D2-2C02-DA04-2376-3E482AF0C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923" y="1409152"/>
            <a:ext cx="8596668" cy="3880773"/>
          </a:xfrm>
        </p:spPr>
        <p:txBody>
          <a:bodyPr/>
          <a:lstStyle/>
          <a:p>
            <a:r>
              <a:rPr lang="pl-PL" dirty="0"/>
              <a:t>Wpływy z podatku dochodowego od osób fizycznych – 26.440.651,00 zł</a:t>
            </a:r>
          </a:p>
          <a:p>
            <a:r>
              <a:rPr lang="pl-PL" dirty="0"/>
              <a:t>Subwencje ogólne z budżetu państwa – 6.133.067,00 zł</a:t>
            </a:r>
          </a:p>
          <a:p>
            <a:r>
              <a:rPr lang="pl-PL" dirty="0"/>
              <a:t>Wpływy z podatku od nieruchomości – 5.710.827,00 zł</a:t>
            </a:r>
          </a:p>
          <a:p>
            <a:r>
              <a:rPr lang="pl-PL" dirty="0"/>
              <a:t>Dotacje celowe na zadania własne i zlecone – 5.682.169,00 zł</a:t>
            </a:r>
          </a:p>
          <a:p>
            <a:r>
              <a:rPr lang="pl-PL" dirty="0"/>
              <a:t>Środki z tytułu dotacji oraz środków przeznaczonych na inwestycje – 21.093.358,12 zł</a:t>
            </a:r>
          </a:p>
          <a:p>
            <a:r>
              <a:rPr lang="pl-PL" dirty="0"/>
              <a:t>Ze sprzedaży majątku – 3.465.880,00 zł</a:t>
            </a:r>
          </a:p>
        </p:txBody>
      </p:sp>
    </p:spTree>
    <p:extLst>
      <p:ext uri="{BB962C8B-B14F-4D97-AF65-F5344CB8AC3E}">
        <p14:creationId xmlns:p14="http://schemas.microsoft.com/office/powerpoint/2010/main" val="2128596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4DA821-C96A-A3A4-615C-0FB3F5C9A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GŁÓWNE KIERUNKI WYDATKÓW</a:t>
            </a:r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C171B6B3-22DB-01F9-930E-0FA82528BB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6768753"/>
              </p:ext>
            </p:extLst>
          </p:nvPr>
        </p:nvGraphicFramePr>
        <p:xfrm>
          <a:off x="677334" y="1747319"/>
          <a:ext cx="8729214" cy="24636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7693">
                  <a:extLst>
                    <a:ext uri="{9D8B030D-6E8A-4147-A177-3AD203B41FA5}">
                      <a16:colId xmlns:a16="http://schemas.microsoft.com/office/drawing/2014/main" val="1576988769"/>
                    </a:ext>
                  </a:extLst>
                </a:gridCol>
                <a:gridCol w="2444014">
                  <a:extLst>
                    <a:ext uri="{9D8B030D-6E8A-4147-A177-3AD203B41FA5}">
                      <a16:colId xmlns:a16="http://schemas.microsoft.com/office/drawing/2014/main" val="1561270938"/>
                    </a:ext>
                  </a:extLst>
                </a:gridCol>
                <a:gridCol w="1263262">
                  <a:extLst>
                    <a:ext uri="{9D8B030D-6E8A-4147-A177-3AD203B41FA5}">
                      <a16:colId xmlns:a16="http://schemas.microsoft.com/office/drawing/2014/main" val="2933971927"/>
                    </a:ext>
                  </a:extLst>
                </a:gridCol>
                <a:gridCol w="747717">
                  <a:extLst>
                    <a:ext uri="{9D8B030D-6E8A-4147-A177-3AD203B41FA5}">
                      <a16:colId xmlns:a16="http://schemas.microsoft.com/office/drawing/2014/main" val="4277213678"/>
                    </a:ext>
                  </a:extLst>
                </a:gridCol>
                <a:gridCol w="1137152">
                  <a:extLst>
                    <a:ext uri="{9D8B030D-6E8A-4147-A177-3AD203B41FA5}">
                      <a16:colId xmlns:a16="http://schemas.microsoft.com/office/drawing/2014/main" val="2315221420"/>
                    </a:ext>
                  </a:extLst>
                </a:gridCol>
                <a:gridCol w="1015957">
                  <a:extLst>
                    <a:ext uri="{9D8B030D-6E8A-4147-A177-3AD203B41FA5}">
                      <a16:colId xmlns:a16="http://schemas.microsoft.com/office/drawing/2014/main" val="4031008302"/>
                    </a:ext>
                  </a:extLst>
                </a:gridCol>
                <a:gridCol w="1323419">
                  <a:extLst>
                    <a:ext uri="{9D8B030D-6E8A-4147-A177-3AD203B41FA5}">
                      <a16:colId xmlns:a16="http://schemas.microsoft.com/office/drawing/2014/main" val="523873691"/>
                    </a:ext>
                  </a:extLst>
                </a:gridCol>
              </a:tblGrid>
              <a:tr h="253497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000" b="0" u="none" strike="noStrike" dirty="0">
                          <a:effectLst/>
                        </a:rPr>
                        <a:t>Dział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000" b="0" u="none" strike="noStrike" dirty="0">
                          <a:effectLst/>
                        </a:rPr>
                        <a:t>Nazwa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000" b="0" u="none" strike="noStrike" dirty="0">
                          <a:effectLst/>
                        </a:rPr>
                        <a:t>Plan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000" b="0" u="none" strike="noStrike" dirty="0">
                          <a:effectLst/>
                        </a:rPr>
                        <a:t>% wszystkich wydatków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000" b="0" u="none" strike="noStrike" dirty="0">
                          <a:effectLst/>
                        </a:rPr>
                        <a:t>Wydatki bieżące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000" b="0" u="none" strike="noStrike" dirty="0">
                          <a:effectLst/>
                        </a:rPr>
                        <a:t>z tego: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655835"/>
                  </a:ext>
                </a:extLst>
              </a:tr>
              <a:tr h="30708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000" b="0" u="none" strike="noStrike" dirty="0">
                          <a:effectLst/>
                        </a:rPr>
                        <a:t>inwestycje i zakupy inwestycyjne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000" b="0" u="none" strike="noStrike">
                          <a:effectLst/>
                        </a:rPr>
                        <a:t>w tym: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97116110"/>
                  </a:ext>
                </a:extLst>
              </a:tr>
              <a:tr h="453406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000" b="0" u="none" strike="noStrike" dirty="0">
                          <a:effectLst/>
                        </a:rPr>
                        <a:t>na programy finansowane z udziałem środków, o których mowa w art. 5 ust. 1 pkt 2 i 3,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60136080"/>
                  </a:ext>
                </a:extLst>
              </a:tr>
              <a:tr h="30708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600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Transport i łączność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15 573 057,82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b="1" u="none" strike="noStrike" dirty="0">
                          <a:effectLst/>
                        </a:rPr>
                        <a:t>18,49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2 697 715,74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>
                          <a:effectLst/>
                        </a:rPr>
                        <a:t>12 875 342,08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3 601 400,00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60923261"/>
                  </a:ext>
                </a:extLst>
              </a:tr>
              <a:tr h="30708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200" u="none" strike="noStrike">
                          <a:effectLst/>
                        </a:rPr>
                        <a:t>801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Oświata i wychowanie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27 336 434,67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b="1" u="none" strike="noStrike" dirty="0">
                          <a:effectLst/>
                        </a:rPr>
                        <a:t>32,46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21 338 782,14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5 997 652,53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5 987 652,53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16979280"/>
                  </a:ext>
                </a:extLst>
              </a:tr>
              <a:tr h="5173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200" u="none" strike="noStrike">
                          <a:effectLst/>
                        </a:rPr>
                        <a:t>900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Gospodarka komunalna i ochrona środowiska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>
                          <a:effectLst/>
                        </a:rPr>
                        <a:t>9 693 879,71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b="1" u="none" strike="noStrike" dirty="0">
                          <a:effectLst/>
                        </a:rPr>
                        <a:t>11,51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>
                          <a:effectLst/>
                        </a:rPr>
                        <a:t>4 259 368,63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5 434 511,08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5 279 736,41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15575887"/>
                  </a:ext>
                </a:extLst>
              </a:tr>
            </a:tbl>
          </a:graphicData>
        </a:graphic>
      </p:graphicFrame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62C8283F-4C40-EEE3-9DAC-D75A28051B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185608"/>
              </p:ext>
            </p:extLst>
          </p:nvPr>
        </p:nvGraphicFramePr>
        <p:xfrm>
          <a:off x="677334" y="4350019"/>
          <a:ext cx="8729214" cy="8285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29214">
                  <a:extLst>
                    <a:ext uri="{9D8B030D-6E8A-4147-A177-3AD203B41FA5}">
                      <a16:colId xmlns:a16="http://schemas.microsoft.com/office/drawing/2014/main" val="3852904877"/>
                    </a:ext>
                  </a:extLst>
                </a:gridCol>
              </a:tblGrid>
              <a:tr h="828563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endParaRPr lang="pl-PL" sz="800" u="none" strike="noStrike" dirty="0">
                        <a:effectLst/>
                      </a:endParaRPr>
                    </a:p>
                    <a:p>
                      <a:pPr algn="ctr" fontAlgn="t">
                        <a:buNone/>
                      </a:pPr>
                      <a:endParaRPr lang="pl-PL" sz="800" u="none" strike="noStrike" dirty="0">
                        <a:effectLst/>
                      </a:endParaRPr>
                    </a:p>
                    <a:p>
                      <a:pPr algn="ctr" fontAlgn="t">
                        <a:buNone/>
                      </a:pPr>
                      <a:r>
                        <a:rPr lang="pl-PL" sz="2000" u="none" strike="noStrike" dirty="0">
                          <a:effectLst/>
                        </a:rPr>
                        <a:t>41,01 % wydatków bieżących stanowią wydatki na oświatę</a:t>
                      </a:r>
                      <a:endParaRPr lang="pl-PL" sz="2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031469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535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9F6B251-49D3-5F46-3B6C-9C957CDBF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WYDATKI INWESTYCYJNE – 32,19 MLN ZŁ </a:t>
            </a:r>
            <a:br>
              <a:rPr lang="pl-PL" dirty="0"/>
            </a:br>
            <a:r>
              <a:rPr lang="pl-PL" dirty="0"/>
              <a:t>38,22% WSZYSTKICH WYDATKÓW 2026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2A8856E-B31D-E099-901D-26DA7FE46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Transport i łączność – 12.875.342,08 zł</a:t>
            </a:r>
          </a:p>
          <a:p>
            <a:r>
              <a:rPr lang="pl-PL" dirty="0"/>
              <a:t>Oświata i wychowanie – 5.997.652,53 zł</a:t>
            </a:r>
          </a:p>
          <a:p>
            <a:r>
              <a:rPr lang="pl-PL" dirty="0"/>
              <a:t>Gospodarka komunalna i ochrona środowiska – 5.434.511,08 zł</a:t>
            </a:r>
          </a:p>
          <a:p>
            <a:r>
              <a:rPr lang="pl-PL" dirty="0"/>
              <a:t>Kultura fizyczna – 4.860.610,24 zł</a:t>
            </a:r>
          </a:p>
          <a:p>
            <a:r>
              <a:rPr lang="pl-PL" dirty="0"/>
              <a:t>Gospodarka mieszkaniowa – 1.324.232,54</a:t>
            </a:r>
          </a:p>
          <a:p>
            <a:r>
              <a:rPr lang="pl-PL" dirty="0"/>
              <a:t>Bezpieczeństwo publiczne i ochrona przeciwpożarowa – 1.015.829,75 zł</a:t>
            </a:r>
          </a:p>
          <a:p>
            <a:r>
              <a:rPr lang="pl-PL" dirty="0"/>
              <a:t>Administracja publiczna – 529.450,00 zł</a:t>
            </a:r>
          </a:p>
          <a:p>
            <a:r>
              <a:rPr lang="pl-PL"/>
              <a:t>Turystyka – 130.000,00 zł</a:t>
            </a:r>
          </a:p>
        </p:txBody>
      </p:sp>
    </p:spTree>
    <p:extLst>
      <p:ext uri="{BB962C8B-B14F-4D97-AF65-F5344CB8AC3E}">
        <p14:creationId xmlns:p14="http://schemas.microsoft.com/office/powerpoint/2010/main" val="2138303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06C922-FE77-F346-D8CD-2B953B853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ZADŁUŻENIE W STOSUNKU DO DOCHODÓW</a:t>
            </a:r>
          </a:p>
        </p:txBody>
      </p:sp>
      <p:pic>
        <p:nvPicPr>
          <p:cNvPr id="5" name="Symbol zastępczy zawartości 4" descr="Obraz zawierający tekst, zrzut ekranu, Równolegle, numer&#10;&#10;Zawartość wygenerowana przez AI może być niepoprawna.">
            <a:extLst>
              <a:ext uri="{FF2B5EF4-FFF2-40B4-BE49-F238E27FC236}">
                <a16:creationId xmlns:a16="http://schemas.microsoft.com/office/drawing/2014/main" id="{738FD56E-6E1D-9D4F-A9F3-610DA84131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1930399"/>
            <a:ext cx="8596312" cy="445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14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D635752-8534-5448-0E89-4AAE22DD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b="1" dirty="0"/>
              <a:t>Projekt budżetu Gminy Koniecpol</a:t>
            </a:r>
            <a:br>
              <a:rPr lang="pl-PL" dirty="0"/>
            </a:br>
            <a:r>
              <a:rPr lang="pl-PL" b="1" dirty="0"/>
              <a:t>na 2026 rok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3686CF5-4916-8611-1451-A5C6AFE52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Projekt budżetu został skonstruowany następująco:</a:t>
            </a:r>
          </a:p>
          <a:p>
            <a:pPr marL="0" indent="0">
              <a:buNone/>
            </a:pPr>
            <a:br>
              <a:rPr lang="pl-PL" dirty="0"/>
            </a:br>
            <a:endParaRPr lang="pl-PL" dirty="0"/>
          </a:p>
          <a:p>
            <a:r>
              <a:rPr lang="pl-PL" dirty="0"/>
              <a:t>- dochody - 76.124.937,97 zł</a:t>
            </a:r>
          </a:p>
          <a:p>
            <a:r>
              <a:rPr lang="pl-PL" dirty="0"/>
              <a:t>- przychody - 3.747.197,79 zł</a:t>
            </a:r>
          </a:p>
          <a:p>
            <a:r>
              <a:rPr lang="pl-PL" dirty="0"/>
              <a:t>- wydatki - 78.303.022,87 zł</a:t>
            </a:r>
          </a:p>
          <a:p>
            <a:r>
              <a:rPr lang="pl-PL" dirty="0"/>
              <a:t>- rozchody - 1.569.112,89 zł 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02669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zrzut ekranu, Czcionka&#10;&#10;Zawartość wygenerowana przez AI może być niepoprawna.">
            <a:extLst>
              <a:ext uri="{FF2B5EF4-FFF2-40B4-BE49-F238E27FC236}">
                <a16:creationId xmlns:a16="http://schemas.microsoft.com/office/drawing/2014/main" id="{49504A28-FE1B-DD91-C0C5-D44C70972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364" y="551601"/>
            <a:ext cx="7710299" cy="6153150"/>
          </a:xfrm>
          <a:prstGeom prst="rect">
            <a:avLst/>
          </a:prstGeom>
        </p:spPr>
      </p:pic>
      <p:pic>
        <p:nvPicPr>
          <p:cNvPr id="5" name="Obraz 4" descr="Obraz zawierający tekst, zrzut ekranu, Czcionka&#10;&#10;Zawartość wygenerowana przez AI może być niepoprawna.">
            <a:extLst>
              <a:ext uri="{FF2B5EF4-FFF2-40B4-BE49-F238E27FC236}">
                <a16:creationId xmlns:a16="http://schemas.microsoft.com/office/drawing/2014/main" id="{70925783-22CF-6394-7763-D1BCC784B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14" y="443619"/>
            <a:ext cx="8066543" cy="626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020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tekst, zrzut ekranu, Czcionka&#10;&#10;Zawartość wygenerowana przez AI może być niepoprawna.">
            <a:extLst>
              <a:ext uri="{FF2B5EF4-FFF2-40B4-BE49-F238E27FC236}">
                <a16:creationId xmlns:a16="http://schemas.microsoft.com/office/drawing/2014/main" id="{9876F108-ACF6-9EA4-D168-5D451A535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638175"/>
            <a:ext cx="7683893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17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zrzut ekranu, Czcionka, dokument&#10;&#10;Zawartość wygenerowana przez AI może być niepoprawna.">
            <a:extLst>
              <a:ext uri="{FF2B5EF4-FFF2-40B4-BE49-F238E27FC236}">
                <a16:creationId xmlns:a16="http://schemas.microsoft.com/office/drawing/2014/main" id="{CC6C17EB-B07F-8C0B-FDDD-2FAE6DAAC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317" y="446307"/>
            <a:ext cx="7972425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118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499D572-DF37-DAF9-4353-9F38A3333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385184" cy="685046"/>
          </a:xfrm>
        </p:spPr>
        <p:txBody>
          <a:bodyPr>
            <a:normAutofit/>
          </a:bodyPr>
          <a:lstStyle/>
          <a:p>
            <a:pPr algn="ctr"/>
            <a:r>
              <a:rPr lang="pl-PL" sz="1800" b="1" dirty="0"/>
              <a:t>AUTOPOPRAWKI </a:t>
            </a:r>
            <a:br>
              <a:rPr lang="pl-PL" sz="1800" b="1" dirty="0"/>
            </a:br>
            <a:r>
              <a:rPr lang="pl-PL" sz="1800" b="1" dirty="0"/>
              <a:t>DO PROJEKTU BUDŻETU NA 2026 R</a:t>
            </a:r>
          </a:p>
        </p:txBody>
      </p:sp>
      <p:pic>
        <p:nvPicPr>
          <p:cNvPr id="5" name="Symbol zastępczy zawartości 4" descr="Obraz zawierający tekst, zrzut ekranu, numer, Czcionka&#10;&#10;Zawartość wygenerowana przez AI może być niepoprawna.">
            <a:extLst>
              <a:ext uri="{FF2B5EF4-FFF2-40B4-BE49-F238E27FC236}">
                <a16:creationId xmlns:a16="http://schemas.microsoft.com/office/drawing/2014/main" id="{D14262EE-5AEA-2EF4-8487-7A24AB3228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1271" y="1376127"/>
            <a:ext cx="7831247" cy="548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484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FF83D9A-B065-738D-F364-56701366F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570328"/>
            <a:ext cx="8596668" cy="721259"/>
          </a:xfrm>
        </p:spPr>
        <p:txBody>
          <a:bodyPr/>
          <a:lstStyle/>
          <a:p>
            <a:pPr algn="ctr"/>
            <a:r>
              <a:rPr lang="pl-PL" dirty="0"/>
              <a:t>BILANSOWANIE BUDŻETU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E9ABFD0-961F-6CEC-8964-A0694251C5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4" y="1394233"/>
            <a:ext cx="4185623" cy="470781"/>
          </a:xfrm>
        </p:spPr>
        <p:txBody>
          <a:bodyPr/>
          <a:lstStyle/>
          <a:p>
            <a:pPr algn="ctr"/>
            <a:r>
              <a:rPr lang="pl-PL" dirty="0"/>
              <a:t>DOCHODY - 79.224.244,55 zł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374BEAE2-07DE-031C-BDE1-7618248C3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3" y="2257371"/>
            <a:ext cx="4185623" cy="3414585"/>
          </a:xfrm>
        </p:spPr>
        <p:txBody>
          <a:bodyPr>
            <a:normAutofit fontScale="85000" lnSpcReduction="10000"/>
          </a:bodyPr>
          <a:lstStyle/>
          <a:p>
            <a:r>
              <a:rPr lang="pl-PL" sz="1900" b="1" dirty="0">
                <a:solidFill>
                  <a:schemeClr val="tx2">
                    <a:lumMod val="75000"/>
                  </a:schemeClr>
                </a:solidFill>
              </a:rPr>
              <a:t>Bieżące - </a:t>
            </a:r>
            <a:r>
              <a:rPr lang="pl-PL" sz="1900" b="1" dirty="0"/>
              <a:t>54.648.006,43 zł       (68,98% dochodów)</a:t>
            </a:r>
            <a:endParaRPr lang="pl-PL" sz="1900" dirty="0"/>
          </a:p>
          <a:p>
            <a:pPr marL="0" indent="0">
              <a:buNone/>
            </a:pPr>
            <a:r>
              <a:rPr lang="pl-PL" dirty="0"/>
              <a:t>w tym z tytułu dotacji i środków na finansowanie wydatków na realizację zadań finansowanych z udziałem  środków, o których mowa w art. 5. ust. 1 pkt 2 i 3 w kwocie 1.749.742,89  zł.</a:t>
            </a:r>
          </a:p>
          <a:p>
            <a:r>
              <a:rPr lang="pl-PL" sz="1900" b="1" dirty="0"/>
              <a:t>Majątkowe - 24.576.238,12 zł (31,02% dochodów)</a:t>
            </a:r>
            <a:endParaRPr lang="pl-PL" sz="1900" dirty="0"/>
          </a:p>
          <a:p>
            <a:pPr marL="0" indent="0">
              <a:buNone/>
            </a:pPr>
            <a:r>
              <a:rPr lang="pl-PL" dirty="0"/>
              <a:t>w tym z tytułu dotacji i środków na finansowanie wydatków na realizację zadań finansowanych z udziałem  środków, o których mowa w art. 5. ust. 1 pkt 2 i 3 w kwocie 17.785.638,07 zł.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731DDA1-B614-F429-B744-77A973C9BE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88383" y="1330859"/>
            <a:ext cx="4185618" cy="534155"/>
          </a:xfrm>
        </p:spPr>
        <p:txBody>
          <a:bodyPr/>
          <a:lstStyle/>
          <a:p>
            <a:pPr algn="ctr"/>
            <a:r>
              <a:rPr lang="pl-PL" dirty="0"/>
              <a:t>WYDATKI - 84.221.848,66 zł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71B115A-1013-DDC4-0F15-1692D60C29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88383" y="2257371"/>
            <a:ext cx="4185617" cy="3269770"/>
          </a:xfrm>
        </p:spPr>
        <p:txBody>
          <a:bodyPr>
            <a:normAutofit fontScale="85000" lnSpcReduction="10000"/>
          </a:bodyPr>
          <a:lstStyle/>
          <a:p>
            <a:r>
              <a:rPr lang="pl-PL" sz="1900" b="1" dirty="0"/>
              <a:t>Bieżące - 52.034.220,44 zł       (61,78% wydatków)</a:t>
            </a:r>
          </a:p>
          <a:p>
            <a:pPr marL="0" indent="0">
              <a:buNone/>
            </a:pPr>
            <a:r>
              <a:rPr lang="pl-PL" dirty="0"/>
              <a:t>W tym wydatki na programy finansowane z udziałem środków, o których mowa w art. 5 ust.1 pkt 2 i 3 w kwocie 1.945.944,30 zł.</a:t>
            </a:r>
          </a:p>
          <a:p>
            <a:pPr marL="0" indent="0">
              <a:buNone/>
            </a:pPr>
            <a:endParaRPr lang="pl-PL" sz="900" dirty="0"/>
          </a:p>
          <a:p>
            <a:r>
              <a:rPr lang="pl-PL" sz="1900" b="1" dirty="0"/>
              <a:t>Majątkowe - 32.187.628,22 zł (38,22% wydatków)</a:t>
            </a:r>
          </a:p>
          <a:p>
            <a:pPr marL="0" indent="0">
              <a:buNone/>
            </a:pPr>
            <a:r>
              <a:rPr lang="pl-PL" dirty="0"/>
              <a:t>w tym wydatki na programy finansowane z udziałem środków, o których mowa w art. 5 ust.1 pkt 2 i 3. w kwocie 21.045.424,82 zł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82983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5E5F3-9DA7-E489-8882-117AA4ADF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2C4C30-3DF8-656E-97A5-71F45D67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570328"/>
            <a:ext cx="8596668" cy="721259"/>
          </a:xfrm>
        </p:spPr>
        <p:txBody>
          <a:bodyPr/>
          <a:lstStyle/>
          <a:p>
            <a:pPr algn="ctr"/>
            <a:r>
              <a:rPr lang="pl-PL" dirty="0"/>
              <a:t>BILANSOWANIE BUDŻETU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9CF9C09-BF49-48C0-87C6-C06B4D101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4" y="1394233"/>
            <a:ext cx="4185623" cy="470781"/>
          </a:xfrm>
        </p:spPr>
        <p:txBody>
          <a:bodyPr/>
          <a:lstStyle/>
          <a:p>
            <a:pPr algn="ctr"/>
            <a:r>
              <a:rPr lang="pl-PL" sz="2000" b="1" dirty="0"/>
              <a:t>PRZYCHODY – 6.566.717,00 zł</a:t>
            </a:r>
          </a:p>
        </p:txBody>
      </p:sp>
      <p:graphicFrame>
        <p:nvGraphicFramePr>
          <p:cNvPr id="8" name="Symbol zastępczy zawartości 7">
            <a:extLst>
              <a:ext uri="{FF2B5EF4-FFF2-40B4-BE49-F238E27FC236}">
                <a16:creationId xmlns:a16="http://schemas.microsoft.com/office/drawing/2014/main" id="{A1A1D331-551E-F492-B5B1-E7A5BE8D4719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33869653"/>
              </p:ext>
            </p:extLst>
          </p:nvPr>
        </p:nvGraphicFramePr>
        <p:xfrm>
          <a:off x="495019" y="1967660"/>
          <a:ext cx="4444916" cy="24766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2699">
                  <a:extLst>
                    <a:ext uri="{9D8B030D-6E8A-4147-A177-3AD203B41FA5}">
                      <a16:colId xmlns:a16="http://schemas.microsoft.com/office/drawing/2014/main" val="3028944749"/>
                    </a:ext>
                  </a:extLst>
                </a:gridCol>
                <a:gridCol w="2810603">
                  <a:extLst>
                    <a:ext uri="{9D8B030D-6E8A-4147-A177-3AD203B41FA5}">
                      <a16:colId xmlns:a16="http://schemas.microsoft.com/office/drawing/2014/main" val="1023431905"/>
                    </a:ext>
                  </a:extLst>
                </a:gridCol>
                <a:gridCol w="1311614">
                  <a:extLst>
                    <a:ext uri="{9D8B030D-6E8A-4147-A177-3AD203B41FA5}">
                      <a16:colId xmlns:a16="http://schemas.microsoft.com/office/drawing/2014/main" val="1692054246"/>
                    </a:ext>
                  </a:extLst>
                </a:gridCol>
              </a:tblGrid>
              <a:tr h="106284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Przychody ze spłat pożyczek udzielonych na finansowanie zadań realizowanych z udziałem środków pochodzących z budżetu Unii Europejskiej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272 588,89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4095316"/>
                  </a:ext>
                </a:extLst>
              </a:tr>
              <a:tr h="70689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Przychody ze sprzedaży innych papierów wartościowych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3 000 000,00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1253340"/>
                  </a:ext>
                </a:extLst>
              </a:tr>
              <a:tr h="70689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Wolne środki, o których mowa w art. 217 ust.2 pkt 6 ustawy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pl-PL" sz="1200" u="none" strike="noStrike" dirty="0">
                          <a:effectLst/>
                        </a:rPr>
                        <a:t>3 294 128,11 zł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94718191"/>
                  </a:ext>
                </a:extLst>
              </a:tr>
            </a:tbl>
          </a:graphicData>
        </a:graphic>
      </p:graphicFrame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32C82EE-04E8-3110-CAC3-15C3D0AA31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88383" y="1330859"/>
            <a:ext cx="4185618" cy="534155"/>
          </a:xfrm>
        </p:spPr>
        <p:txBody>
          <a:bodyPr/>
          <a:lstStyle/>
          <a:p>
            <a:pPr algn="ctr"/>
            <a:r>
              <a:rPr lang="pl-PL" sz="2000" b="1" dirty="0"/>
              <a:t>ROZCHODY – 1.569.112,89 zł</a:t>
            </a:r>
          </a:p>
        </p:txBody>
      </p:sp>
      <p:graphicFrame>
        <p:nvGraphicFramePr>
          <p:cNvPr id="9" name="Symbol zastępczy zawartości 8">
            <a:extLst>
              <a:ext uri="{FF2B5EF4-FFF2-40B4-BE49-F238E27FC236}">
                <a16:creationId xmlns:a16="http://schemas.microsoft.com/office/drawing/2014/main" id="{F5FEC70A-E5A8-F0CE-ABEA-49EE196A7936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05363009"/>
              </p:ext>
            </p:extLst>
          </p:nvPr>
        </p:nvGraphicFramePr>
        <p:xfrm>
          <a:off x="5088383" y="1967660"/>
          <a:ext cx="4444916" cy="24766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6194">
                  <a:extLst>
                    <a:ext uri="{9D8B030D-6E8A-4147-A177-3AD203B41FA5}">
                      <a16:colId xmlns:a16="http://schemas.microsoft.com/office/drawing/2014/main" val="2739984233"/>
                    </a:ext>
                  </a:extLst>
                </a:gridCol>
                <a:gridCol w="2808537">
                  <a:extLst>
                    <a:ext uri="{9D8B030D-6E8A-4147-A177-3AD203B41FA5}">
                      <a16:colId xmlns:a16="http://schemas.microsoft.com/office/drawing/2014/main" val="3456839075"/>
                    </a:ext>
                  </a:extLst>
                </a:gridCol>
                <a:gridCol w="1230185">
                  <a:extLst>
                    <a:ext uri="{9D8B030D-6E8A-4147-A177-3AD203B41FA5}">
                      <a16:colId xmlns:a16="http://schemas.microsoft.com/office/drawing/2014/main" val="4196131454"/>
                    </a:ext>
                  </a:extLst>
                </a:gridCol>
              </a:tblGrid>
              <a:tr h="815034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buNone/>
                      </a:pPr>
                      <a:r>
                        <a:rPr lang="pl-PL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39" marR="6839" marT="6839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>
                        <a:buNone/>
                      </a:pPr>
                      <a:r>
                        <a:rPr lang="pl-PL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Pożyczki udzielone na finansowanie zadań realizowanych z udziałem środków pochodzących z budżetu Unii Europejskiej</a:t>
                      </a:r>
                    </a:p>
                  </a:txBody>
                  <a:tcPr marL="6839" marR="6839" marT="6839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buNone/>
                      </a:pPr>
                      <a:r>
                        <a:rPr lang="pl-PL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272 588,89 zł</a:t>
                      </a:r>
                    </a:p>
                  </a:txBody>
                  <a:tcPr marL="6839" marR="6839" marT="6839" marB="0" anchor="ctr"/>
                </a:tc>
                <a:extLst>
                  <a:ext uri="{0D108BD9-81ED-4DB2-BD59-A6C34878D82A}">
                    <a16:rowId xmlns:a16="http://schemas.microsoft.com/office/drawing/2014/main" val="1452247900"/>
                  </a:ext>
                </a:extLst>
              </a:tr>
              <a:tr h="617397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buNone/>
                      </a:pPr>
                      <a:r>
                        <a:rPr lang="pl-PL" sz="12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39" marR="6839" marT="6839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>
                        <a:buNone/>
                      </a:pPr>
                      <a:r>
                        <a:rPr lang="pl-PL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Spłaty pożyczek otrzymanych na finansowanie zadań realizowanych z udziałem środków pochodzących z budżetu Unii Europejskiej</a:t>
                      </a:r>
                    </a:p>
                  </a:txBody>
                  <a:tcPr marL="6839" marR="6839" marT="6839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buNone/>
                      </a:pPr>
                      <a:r>
                        <a:rPr lang="pl-PL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146 524,00 zł</a:t>
                      </a:r>
                    </a:p>
                  </a:txBody>
                  <a:tcPr marL="6839" marR="6839" marT="6839" marB="0" anchor="ctr"/>
                </a:tc>
                <a:extLst>
                  <a:ext uri="{0D108BD9-81ED-4DB2-BD59-A6C34878D82A}">
                    <a16:rowId xmlns:a16="http://schemas.microsoft.com/office/drawing/2014/main" val="2696980102"/>
                  </a:ext>
                </a:extLst>
              </a:tr>
              <a:tr h="923237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buNone/>
                      </a:pPr>
                      <a:r>
                        <a:rPr lang="pl-PL" sz="12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39" marR="6839" marT="6839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>
                        <a:buNone/>
                      </a:pPr>
                      <a:r>
                        <a:rPr lang="pl-PL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Wykup innych papierów wartościowych</a:t>
                      </a:r>
                    </a:p>
                  </a:txBody>
                  <a:tcPr marL="6839" marR="6839" marT="6839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buNone/>
                      </a:pPr>
                      <a:r>
                        <a:rPr lang="pl-PL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1 150 000,00 zł</a:t>
                      </a:r>
                    </a:p>
                  </a:txBody>
                  <a:tcPr marL="6839" marR="6839" marT="6839" marB="0" anchor="ctr"/>
                </a:tc>
                <a:extLst>
                  <a:ext uri="{0D108BD9-81ED-4DB2-BD59-A6C34878D82A}">
                    <a16:rowId xmlns:a16="http://schemas.microsoft.com/office/drawing/2014/main" val="1167657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0012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993C72-7573-A00D-B6D8-3BD4B1783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66939"/>
          </a:xfrm>
        </p:spPr>
        <p:txBody>
          <a:bodyPr/>
          <a:lstStyle/>
          <a:p>
            <a:pPr algn="ctr"/>
            <a:r>
              <a:rPr lang="pl-PL" dirty="0"/>
              <a:t>WYNIK BUDŻETU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EA63AA6-0A9E-6BCA-7C81-9E19E72DF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/>
              <a:t>DOCHODY – WYDATKI = DEFICYT W KWOCIE 4.997.604,11 zł,</a:t>
            </a:r>
          </a:p>
          <a:p>
            <a:pPr marL="0" indent="0">
              <a:buNone/>
            </a:pPr>
            <a:r>
              <a:rPr lang="pl-PL" dirty="0"/>
              <a:t>który zostanie pokryty przychodami z wolnych środków, </a:t>
            </a:r>
            <a:br>
              <a:rPr lang="pl-PL" dirty="0"/>
            </a:br>
            <a:r>
              <a:rPr lang="pl-PL" dirty="0"/>
              <a:t>o których mowa w art. 217 ust. 2 pkt 6 ustawy o finansach publicznych w kwocie 3.294.128,11  zł, oraz przychodami ze sprzedaży innych papierów wartościowych w kwocie 1.703.476,00 zł.</a:t>
            </a:r>
          </a:p>
          <a:p>
            <a:r>
              <a:rPr lang="pl-PL" b="1" dirty="0"/>
              <a:t>DOCHODY BIEŻĄCE &gt; WYDATKI BIEŻĄCE </a:t>
            </a:r>
          </a:p>
          <a:p>
            <a:pPr marL="0" indent="0">
              <a:buNone/>
            </a:pPr>
            <a:r>
              <a:rPr lang="pl-PL" b="1" dirty="0"/>
              <a:t>     (NADWYŻKA BIEŻĄCA + 2.613.785,99 zł)</a:t>
            </a:r>
          </a:p>
        </p:txBody>
      </p:sp>
    </p:spTree>
    <p:extLst>
      <p:ext uri="{BB962C8B-B14F-4D97-AF65-F5344CB8AC3E}">
        <p14:creationId xmlns:p14="http://schemas.microsoft.com/office/powerpoint/2010/main" val="3758525248"/>
      </p:ext>
    </p:extLst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209</TotalTime>
  <Words>628</Words>
  <Application>Microsoft Office PowerPoint</Application>
  <PresentationFormat>Panoramiczny</PresentationFormat>
  <Paragraphs>99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8" baseType="lpstr">
      <vt:lpstr>Arial</vt:lpstr>
      <vt:lpstr>Tahoma</vt:lpstr>
      <vt:lpstr>Trebuchet MS</vt:lpstr>
      <vt:lpstr>Wingdings 3</vt:lpstr>
      <vt:lpstr>Faseta</vt:lpstr>
      <vt:lpstr>BUDŻET 2026</vt:lpstr>
      <vt:lpstr>Projekt budżetu Gminy Koniecpol na 2026 rok </vt:lpstr>
      <vt:lpstr>Prezentacja programu PowerPoint</vt:lpstr>
      <vt:lpstr>Prezentacja programu PowerPoint</vt:lpstr>
      <vt:lpstr>Prezentacja programu PowerPoint</vt:lpstr>
      <vt:lpstr>AUTOPOPRAWKI  DO PROJEKTU BUDŻETU NA 2026 R</vt:lpstr>
      <vt:lpstr>BILANSOWANIE BUDŻETU</vt:lpstr>
      <vt:lpstr>BILANSOWANIE BUDŻETU</vt:lpstr>
      <vt:lpstr>WYNIK BUDŻETU</vt:lpstr>
      <vt:lpstr>GŁÓWNE ŻRÓDŁA DOCHODÓW</vt:lpstr>
      <vt:lpstr>GŁÓWNE KIERUNKI WYDATKÓW</vt:lpstr>
      <vt:lpstr>WYDATKI INWESTYCYJNE – 32,19 MLN ZŁ  38,22% WSZYSTKICH WYDATKÓW 2026 </vt:lpstr>
      <vt:lpstr>ZADŁUŻENIE W STOSUNKU DO DOCHODÓW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MonikaStarczewska</dc:creator>
  <cp:lastModifiedBy>MonikaStarczewska</cp:lastModifiedBy>
  <cp:revision>20</cp:revision>
  <cp:lastPrinted>2025-12-18T07:50:19Z</cp:lastPrinted>
  <dcterms:created xsi:type="dcterms:W3CDTF">2025-12-17T11:50:38Z</dcterms:created>
  <dcterms:modified xsi:type="dcterms:W3CDTF">2025-12-18T08:00:22Z</dcterms:modified>
</cp:coreProperties>
</file>