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7"/>
  </p:notesMasterIdLst>
  <p:sldIdLst>
    <p:sldId id="256" r:id="rId2"/>
    <p:sldId id="265" r:id="rId3"/>
    <p:sldId id="286" r:id="rId4"/>
    <p:sldId id="1158" r:id="rId5"/>
    <p:sldId id="360" r:id="rId6"/>
    <p:sldId id="1097" r:id="rId7"/>
    <p:sldId id="1100" r:id="rId8"/>
    <p:sldId id="1166" r:id="rId9"/>
    <p:sldId id="1098" r:id="rId10"/>
    <p:sldId id="1099" r:id="rId11"/>
    <p:sldId id="1101" r:id="rId12"/>
    <p:sldId id="1102" r:id="rId13"/>
    <p:sldId id="1103" r:id="rId14"/>
    <p:sldId id="1106" r:id="rId15"/>
    <p:sldId id="1107" r:id="rId16"/>
    <p:sldId id="358" r:id="rId17"/>
    <p:sldId id="316" r:id="rId18"/>
    <p:sldId id="297" r:id="rId19"/>
    <p:sldId id="308" r:id="rId20"/>
    <p:sldId id="1182" r:id="rId21"/>
    <p:sldId id="311" r:id="rId22"/>
    <p:sldId id="313" r:id="rId23"/>
    <p:sldId id="314" r:id="rId24"/>
    <p:sldId id="329" r:id="rId25"/>
    <p:sldId id="306" r:id="rId26"/>
    <p:sldId id="1168" r:id="rId27"/>
    <p:sldId id="298" r:id="rId28"/>
    <p:sldId id="300" r:id="rId29"/>
    <p:sldId id="331" r:id="rId30"/>
    <p:sldId id="299" r:id="rId31"/>
    <p:sldId id="310" r:id="rId32"/>
    <p:sldId id="1177" r:id="rId33"/>
    <p:sldId id="1167" r:id="rId34"/>
    <p:sldId id="1086" r:id="rId35"/>
    <p:sldId id="1096" r:id="rId36"/>
    <p:sldId id="1174" r:id="rId37"/>
    <p:sldId id="1159" r:id="rId38"/>
    <p:sldId id="1160" r:id="rId39"/>
    <p:sldId id="1161" r:id="rId40"/>
    <p:sldId id="1162" r:id="rId41"/>
    <p:sldId id="1164" r:id="rId42"/>
    <p:sldId id="1165" r:id="rId43"/>
    <p:sldId id="1070" r:id="rId44"/>
    <p:sldId id="1089" r:id="rId45"/>
    <p:sldId id="1090" r:id="rId46"/>
    <p:sldId id="1044" r:id="rId47"/>
    <p:sldId id="1046" r:id="rId48"/>
    <p:sldId id="1047" r:id="rId49"/>
    <p:sldId id="1041" r:id="rId50"/>
    <p:sldId id="1042" r:id="rId51"/>
    <p:sldId id="1088" r:id="rId52"/>
    <p:sldId id="1068" r:id="rId53"/>
    <p:sldId id="1069" r:id="rId54"/>
    <p:sldId id="1091" r:id="rId55"/>
    <p:sldId id="1092" r:id="rId56"/>
    <p:sldId id="1093" r:id="rId57"/>
    <p:sldId id="1067" r:id="rId58"/>
    <p:sldId id="1094" r:id="rId59"/>
    <p:sldId id="851" r:id="rId60"/>
    <p:sldId id="1045" r:id="rId61"/>
    <p:sldId id="1172" r:id="rId62"/>
    <p:sldId id="1173" r:id="rId63"/>
    <p:sldId id="990" r:id="rId64"/>
    <p:sldId id="1048" r:id="rId65"/>
    <p:sldId id="317" r:id="rId66"/>
    <p:sldId id="1178" r:id="rId67"/>
    <p:sldId id="1095" r:id="rId68"/>
    <p:sldId id="1181" r:id="rId69"/>
    <p:sldId id="1179" r:id="rId70"/>
    <p:sldId id="1180" r:id="rId71"/>
    <p:sldId id="357" r:id="rId72"/>
    <p:sldId id="359" r:id="rId73"/>
    <p:sldId id="1171" r:id="rId74"/>
    <p:sldId id="307" r:id="rId75"/>
    <p:sldId id="285" r:id="rId76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91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0F1791-DD0D-4421-8A53-408CE1B88BDC}" type="datetimeFigureOut">
              <a:rPr lang="pl-PL" smtClean="0"/>
              <a:t>26.06.2025</a:t>
            </a:fld>
            <a:endParaRPr lang="pl-PL" dirty="0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 dirty="0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62D2A0-1E0D-4D88-99FC-82FB4937BDA0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528912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4401">
              <a:defRPr/>
            </a:pPr>
            <a:fld id="{27CAEBC6-A685-44CE-9DDB-2B4E901991FD}" type="slidenum">
              <a:rPr lang="pl-PL">
                <a:solidFill>
                  <a:prstClr val="black"/>
                </a:solidFill>
                <a:latin typeface="Calibri" panose="020F0502020204030204"/>
              </a:rPr>
              <a:pPr defTabSz="914401">
                <a:defRPr/>
              </a:pPr>
              <a:t>34</a:t>
            </a:fld>
            <a:endParaRPr lang="pl-PL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8015781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CAEBC6-A685-44CE-9DDB-2B4E901991FD}" type="slidenum">
              <a:rPr lang="pl-PL" smtClean="0"/>
              <a:t>54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13744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CAEBC6-A685-44CE-9DDB-2B4E901991FD}" type="slidenum">
              <a:rPr lang="pl-PL" smtClean="0"/>
              <a:t>56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854149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CAEBC6-A685-44CE-9DDB-2B4E901991FD}" type="slidenum">
              <a:rPr lang="pl-PL" smtClean="0"/>
              <a:t>57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05926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CAEBC6-A685-44CE-9DDB-2B4E901991FD}" type="slidenum">
              <a:rPr lang="pl-PL" smtClean="0"/>
              <a:t>58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42151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4401">
              <a:defRPr/>
            </a:pPr>
            <a:fld id="{27CAEBC6-A685-44CE-9DDB-2B4E901991FD}" type="slidenum">
              <a:rPr lang="pl-PL">
                <a:solidFill>
                  <a:prstClr val="black"/>
                </a:solidFill>
                <a:latin typeface="Calibri" panose="020F0502020204030204"/>
              </a:rPr>
              <a:pPr defTabSz="914401">
                <a:defRPr/>
              </a:pPr>
              <a:t>35</a:t>
            </a:fld>
            <a:endParaRPr lang="pl-PL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63342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CAEBC6-A685-44CE-9DDB-2B4E901991FD}" type="slidenum">
              <a:rPr lang="pl-PL" smtClean="0"/>
              <a:t>43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977729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CAEBC6-A685-44CE-9DDB-2B4E901991FD}" type="slidenum">
              <a:rPr lang="pl-PL" smtClean="0"/>
              <a:t>44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456483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CAEBC6-A685-44CE-9DDB-2B4E901991FD}" type="slidenum">
              <a:rPr lang="pl-PL" smtClean="0"/>
              <a:t>45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339978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CAEBC6-A685-44CE-9DDB-2B4E901991FD}" type="slidenum">
              <a:rPr lang="pl-PL" smtClean="0"/>
              <a:t>50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97696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CAEBC6-A685-44CE-9DDB-2B4E901991FD}" type="slidenum">
              <a:rPr lang="pl-PL" smtClean="0"/>
              <a:t>51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571864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CAEBC6-A685-44CE-9DDB-2B4E901991FD}" type="slidenum">
              <a:rPr lang="pl-PL" smtClean="0"/>
              <a:t>52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022440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CAEBC6-A685-44CE-9DDB-2B4E901991FD}" type="slidenum">
              <a:rPr lang="pl-PL" smtClean="0"/>
              <a:t>53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68126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440B787-326E-A87D-5550-A1D62ADD42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0D50928F-2804-B15B-64F4-BD1661E314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6" indent="0" algn="ctr">
              <a:buNone/>
              <a:defRPr sz="2000"/>
            </a:lvl2pPr>
            <a:lvl3pPr marL="914411" indent="0" algn="ctr">
              <a:buNone/>
              <a:defRPr sz="1801"/>
            </a:lvl3pPr>
            <a:lvl4pPr marL="1371617" indent="0" algn="ctr">
              <a:buNone/>
              <a:defRPr sz="1600"/>
            </a:lvl4pPr>
            <a:lvl5pPr marL="1828823" indent="0" algn="ctr">
              <a:buNone/>
              <a:defRPr sz="1600"/>
            </a:lvl5pPr>
            <a:lvl6pPr marL="2286029" indent="0" algn="ctr">
              <a:buNone/>
              <a:defRPr sz="1600"/>
            </a:lvl6pPr>
            <a:lvl7pPr marL="2743234" indent="0" algn="ctr">
              <a:buNone/>
              <a:defRPr sz="1600"/>
            </a:lvl7pPr>
            <a:lvl8pPr marL="3200440" indent="0" algn="ctr">
              <a:buNone/>
              <a:defRPr sz="1600"/>
            </a:lvl8pPr>
            <a:lvl9pPr marL="3657646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5BC40C1-16BB-3ADF-669B-C4E767455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746A3-81E4-48C2-B45F-9ADF3BE97479}" type="datetimeFigureOut">
              <a:rPr lang="pl-PL" smtClean="0"/>
              <a:t>26.06.2025</a:t>
            </a:fld>
            <a:endParaRPr lang="pl-PL" dirty="0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F72D4067-2470-0748-74FD-CBFFBF60D8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CD03582-5B8E-6CD1-3696-0DA267F0E0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C30CF-C55D-4413-9D9E-443DB1FF220E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624570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0B03A12-65CC-F62E-E392-BC3441DCA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219F2861-4E67-C45D-0811-34EE6E6783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0F1272E9-69F7-1CCA-3759-417861400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746A3-81E4-48C2-B45F-9ADF3BE97479}" type="datetimeFigureOut">
              <a:rPr lang="pl-PL" smtClean="0"/>
              <a:t>26.06.2025</a:t>
            </a:fld>
            <a:endParaRPr lang="pl-PL" dirty="0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68369E78-605D-40D7-2498-8E0C1986F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2577B57-3CA8-96FF-CEB9-BCF7FB06A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C30CF-C55D-4413-9D9E-443DB1FF220E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834740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2A0E3B6E-4F78-58FF-AC03-14117D7EF2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899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E6EA8AE6-EDB0-EBFB-C386-10A7E6D222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1F840D11-10E5-0CFB-3EF2-8F72BC8E99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746A3-81E4-48C2-B45F-9ADF3BE97479}" type="datetimeFigureOut">
              <a:rPr lang="pl-PL" smtClean="0"/>
              <a:t>26.06.2025</a:t>
            </a:fld>
            <a:endParaRPr lang="pl-PL" dirty="0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BE593AF8-77B7-6D17-E6CE-429F72FA6B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76BBCD63-47AA-E663-16FA-7B91B49A7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C30CF-C55D-4413-9D9E-443DB1FF220E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83008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309161F-552A-A026-8E45-3EE405DFE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EE83F3E-0380-500A-AECA-B6BD755879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CA4CC4AE-11C4-D0BA-E43A-A58C81B084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746A3-81E4-48C2-B45F-9ADF3BE97479}" type="datetimeFigureOut">
              <a:rPr lang="pl-PL" smtClean="0"/>
              <a:t>26.06.2025</a:t>
            </a:fld>
            <a:endParaRPr lang="pl-PL" dirty="0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48BC485A-EE70-CADB-681A-3613DA21F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5B1425B0-7819-BB2D-2881-CAECC3D3F5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C30CF-C55D-4413-9D9E-443DB1FF220E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21257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1A199A4-8B63-A85B-C8F1-84B2604179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2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EFA82E16-84FA-30D1-C32A-586B02CB8A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2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11" indent="0"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3pPr>
            <a:lvl4pPr marL="1371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2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8C301DB2-27F0-2672-B51C-2E3A28ECC5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746A3-81E4-48C2-B45F-9ADF3BE97479}" type="datetimeFigureOut">
              <a:rPr lang="pl-PL" smtClean="0"/>
              <a:t>26.06.2025</a:t>
            </a:fld>
            <a:endParaRPr lang="pl-PL" dirty="0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48566ECD-5EBC-78D0-4BBF-5A4A9AFC1F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13CA284-AF5B-1971-771B-AFEE2EA1C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C30CF-C55D-4413-9D9E-443DB1FF220E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929668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C2BF352-8164-4560-A821-DECA3CBF2E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1B0A4-B8E2-2D1D-EAF6-676E04D72C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0E9D8E06-4939-B4E7-FDC9-E803C86CA9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2E41954C-5306-6AB2-47E1-19C2F93953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746A3-81E4-48C2-B45F-9ADF3BE97479}" type="datetimeFigureOut">
              <a:rPr lang="pl-PL" smtClean="0"/>
              <a:t>26.06.2025</a:t>
            </a:fld>
            <a:endParaRPr lang="pl-PL" dirty="0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763E249D-52ED-3A4A-10CF-B49C16F87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1D04CFF6-2C30-3366-A93D-28693768C9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C30CF-C55D-4413-9D9E-443DB1FF220E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137203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4321E00-E9FA-FD48-0C99-FE0A4AD40D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98567DCA-D6ED-5988-B380-CA52EAD0FC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6" indent="0">
              <a:buNone/>
              <a:defRPr sz="2000" b="1"/>
            </a:lvl2pPr>
            <a:lvl3pPr marL="914411" indent="0">
              <a:buNone/>
              <a:defRPr sz="1801" b="1"/>
            </a:lvl3pPr>
            <a:lvl4pPr marL="1371617" indent="0">
              <a:buNone/>
              <a:defRPr sz="1600" b="1"/>
            </a:lvl4pPr>
            <a:lvl5pPr marL="1828823" indent="0">
              <a:buNone/>
              <a:defRPr sz="1600" b="1"/>
            </a:lvl5pPr>
            <a:lvl6pPr marL="2286029" indent="0">
              <a:buNone/>
              <a:defRPr sz="1600" b="1"/>
            </a:lvl6pPr>
            <a:lvl7pPr marL="2743234" indent="0">
              <a:buNone/>
              <a:defRPr sz="1600" b="1"/>
            </a:lvl7pPr>
            <a:lvl8pPr marL="3200440" indent="0">
              <a:buNone/>
              <a:defRPr sz="1600" b="1"/>
            </a:lvl8pPr>
            <a:lvl9pPr marL="3657646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2C02822F-83D6-87A3-2322-2D07C54F43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6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052B79D2-2A3D-BBCD-2CC7-7391C7A4816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6" indent="0">
              <a:buNone/>
              <a:defRPr sz="2000" b="1"/>
            </a:lvl2pPr>
            <a:lvl3pPr marL="914411" indent="0">
              <a:buNone/>
              <a:defRPr sz="1801" b="1"/>
            </a:lvl3pPr>
            <a:lvl4pPr marL="1371617" indent="0">
              <a:buNone/>
              <a:defRPr sz="1600" b="1"/>
            </a:lvl4pPr>
            <a:lvl5pPr marL="1828823" indent="0">
              <a:buNone/>
              <a:defRPr sz="1600" b="1"/>
            </a:lvl5pPr>
            <a:lvl6pPr marL="2286029" indent="0">
              <a:buNone/>
              <a:defRPr sz="1600" b="1"/>
            </a:lvl6pPr>
            <a:lvl7pPr marL="2743234" indent="0">
              <a:buNone/>
              <a:defRPr sz="1600" b="1"/>
            </a:lvl7pPr>
            <a:lvl8pPr marL="3200440" indent="0">
              <a:buNone/>
              <a:defRPr sz="1600" b="1"/>
            </a:lvl8pPr>
            <a:lvl9pPr marL="3657646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EF06D835-17C9-ADA3-C9BD-A08D0C9C58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2" y="2505076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12709423-3F19-A101-D133-30BE6918BB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746A3-81E4-48C2-B45F-9ADF3BE97479}" type="datetimeFigureOut">
              <a:rPr lang="pl-PL" smtClean="0"/>
              <a:t>26.06.2025</a:t>
            </a:fld>
            <a:endParaRPr lang="pl-PL" dirty="0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B9257AAD-8F06-4EB6-6F99-759A1E0CC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DDC9FE64-0D8C-9159-C15A-C942004CFC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C30CF-C55D-4413-9D9E-443DB1FF220E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6861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04252A7-D0C9-73B0-8D5D-362419B60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B128F2FA-345F-39CB-4488-56440435C8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746A3-81E4-48C2-B45F-9ADF3BE97479}" type="datetimeFigureOut">
              <a:rPr lang="pl-PL" smtClean="0"/>
              <a:t>26.06.2025</a:t>
            </a:fld>
            <a:endParaRPr lang="pl-PL" dirty="0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A70AA3CA-94F9-F3F6-811D-5F1887AB8D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4F6AA50E-0E55-625C-7D63-75AA5AE7F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C30CF-C55D-4413-9D9E-443DB1FF220E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65752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5F31D8B8-1C1C-85F6-6EF3-95C0AD8D62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746A3-81E4-48C2-B45F-9ADF3BE97479}" type="datetimeFigureOut">
              <a:rPr lang="pl-PL" smtClean="0"/>
              <a:t>26.06.2025</a:t>
            </a:fld>
            <a:endParaRPr lang="pl-PL" dirty="0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38BCE929-44BD-5EB2-65A2-B3A9043ABA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9C1CE538-4D7A-65B9-778B-9B991799C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C30CF-C55D-4413-9D9E-443DB1FF220E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5464298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783B0FA-452B-21DF-16D1-052EFD8CF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004419E-5FBA-B9D7-3520-98FE13B2E0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3325CF1D-D884-CD35-63AC-DC38C6DC47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6" indent="0">
              <a:buNone/>
              <a:defRPr sz="1401"/>
            </a:lvl2pPr>
            <a:lvl3pPr marL="914411" indent="0">
              <a:buNone/>
              <a:defRPr sz="1200"/>
            </a:lvl3pPr>
            <a:lvl4pPr marL="1371617" indent="0">
              <a:buNone/>
              <a:defRPr sz="1001"/>
            </a:lvl4pPr>
            <a:lvl5pPr marL="1828823" indent="0">
              <a:buNone/>
              <a:defRPr sz="1001"/>
            </a:lvl5pPr>
            <a:lvl6pPr marL="2286029" indent="0">
              <a:buNone/>
              <a:defRPr sz="1001"/>
            </a:lvl6pPr>
            <a:lvl7pPr marL="2743234" indent="0">
              <a:buNone/>
              <a:defRPr sz="1001"/>
            </a:lvl7pPr>
            <a:lvl8pPr marL="3200440" indent="0">
              <a:buNone/>
              <a:defRPr sz="1001"/>
            </a:lvl8pPr>
            <a:lvl9pPr marL="3657646" indent="0">
              <a:buNone/>
              <a:defRPr sz="100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36C00388-4121-83B3-CE60-663F156F9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746A3-81E4-48C2-B45F-9ADF3BE97479}" type="datetimeFigureOut">
              <a:rPr lang="pl-PL" smtClean="0"/>
              <a:t>26.06.2025</a:t>
            </a:fld>
            <a:endParaRPr lang="pl-PL" dirty="0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7044F29C-2AA6-D93B-73DE-2F2963F98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6B339141-6CC1-133F-5B41-D7065931D9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C30CF-C55D-4413-9D9E-443DB1FF220E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0735470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106726B-3AE1-9E49-D63C-15907E7591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C2E4A792-D327-9954-EC41-4F0B49563E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6" indent="0">
              <a:buNone/>
              <a:defRPr sz="2800"/>
            </a:lvl2pPr>
            <a:lvl3pPr marL="914411" indent="0">
              <a:buNone/>
              <a:defRPr sz="2400"/>
            </a:lvl3pPr>
            <a:lvl4pPr marL="1371617" indent="0">
              <a:buNone/>
              <a:defRPr sz="2000"/>
            </a:lvl4pPr>
            <a:lvl5pPr marL="1828823" indent="0">
              <a:buNone/>
              <a:defRPr sz="2000"/>
            </a:lvl5pPr>
            <a:lvl6pPr marL="2286029" indent="0">
              <a:buNone/>
              <a:defRPr sz="2000"/>
            </a:lvl6pPr>
            <a:lvl7pPr marL="2743234" indent="0">
              <a:buNone/>
              <a:defRPr sz="2000"/>
            </a:lvl7pPr>
            <a:lvl8pPr marL="3200440" indent="0">
              <a:buNone/>
              <a:defRPr sz="2000"/>
            </a:lvl8pPr>
            <a:lvl9pPr marL="3657646" indent="0">
              <a:buNone/>
              <a:defRPr sz="2000"/>
            </a:lvl9pPr>
          </a:lstStyle>
          <a:p>
            <a:endParaRPr lang="pl-PL" dirty="0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2DBB09A9-BC20-9B31-ECE7-F10E88ED61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6" indent="0">
              <a:buNone/>
              <a:defRPr sz="1401"/>
            </a:lvl2pPr>
            <a:lvl3pPr marL="914411" indent="0">
              <a:buNone/>
              <a:defRPr sz="1200"/>
            </a:lvl3pPr>
            <a:lvl4pPr marL="1371617" indent="0">
              <a:buNone/>
              <a:defRPr sz="1001"/>
            </a:lvl4pPr>
            <a:lvl5pPr marL="1828823" indent="0">
              <a:buNone/>
              <a:defRPr sz="1001"/>
            </a:lvl5pPr>
            <a:lvl6pPr marL="2286029" indent="0">
              <a:buNone/>
              <a:defRPr sz="1001"/>
            </a:lvl6pPr>
            <a:lvl7pPr marL="2743234" indent="0">
              <a:buNone/>
              <a:defRPr sz="1001"/>
            </a:lvl7pPr>
            <a:lvl8pPr marL="3200440" indent="0">
              <a:buNone/>
              <a:defRPr sz="1001"/>
            </a:lvl8pPr>
            <a:lvl9pPr marL="3657646" indent="0">
              <a:buNone/>
              <a:defRPr sz="100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20F14AB9-6C16-FDE4-B41F-B7EFA5A550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746A3-81E4-48C2-B45F-9ADF3BE97479}" type="datetimeFigureOut">
              <a:rPr lang="pl-PL" smtClean="0"/>
              <a:t>26.06.2025</a:t>
            </a:fld>
            <a:endParaRPr lang="pl-PL" dirty="0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9A1A7192-EA2F-D50D-C096-EFA585FA5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3412A79A-4243-8A56-0056-6AC122360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C30CF-C55D-4413-9D9E-443DB1FF220E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358166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FC6675DC-D0DC-4795-CDFC-F7822228E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2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8D335C67-213C-0A92-3A06-0C904EBCC9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2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ED9A274-0BFB-878D-AB10-9E4C67613E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746A3-81E4-48C2-B45F-9ADF3BE97479}" type="datetimeFigureOut">
              <a:rPr lang="pl-PL" smtClean="0"/>
              <a:t>26.06.2025</a:t>
            </a:fld>
            <a:endParaRPr lang="pl-PL" dirty="0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C50E8CF8-5A0A-1C8A-D7D0-B807E37199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2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 dirty="0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0D1A5F3-993F-82D1-1CEC-2555655C09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CC30CF-C55D-4413-9D9E-443DB1FF220E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296238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11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4" indent="-228604" algn="l" defTabSz="914411" rtl="0" eaLnBrk="1" latinLnBrk="0" hangingPunct="1">
        <a:lnSpc>
          <a:spcPct val="90000"/>
        </a:lnSpc>
        <a:spcBef>
          <a:spcPts val="1001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9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15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21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27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32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38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44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49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6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411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17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23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29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34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40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46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https://upload.wikimedia.org/wikipedia/commons/thumb/a/a7/POL_Koniecpol_COA.svg/744px-POL_Koniecpol_COA.svg.png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https://upload.wikimedia.org/wikipedia/commons/thumb/a/a7/POL_Koniecpol_COA.svg/744px-POL_Koniecpol_COA.svg.pn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4" Type="http://schemas.openxmlformats.org/officeDocument/2006/relationships/image" Target="https://upload.wikimedia.org/wikipedia/commons/thumb/a/a7/POL_Koniecpol_COA.svg/744px-POL_Koniecpol_COA.svg.pn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4" Type="http://schemas.openxmlformats.org/officeDocument/2006/relationships/image" Target="https://upload.wikimedia.org/wikipedia/commons/thumb/a/a7/POL_Koniecpol_COA.svg/744px-POL_Koniecpol_COA.svg.pn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Relationship Id="rId4" Type="http://schemas.openxmlformats.org/officeDocument/2006/relationships/image" Target="https://upload.wikimedia.org/wikipedia/commons/thumb/a/a7/POL_Koniecpol_COA.svg/744px-POL_Koniecpol_COA.svg.pn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4" Type="http://schemas.openxmlformats.org/officeDocument/2006/relationships/image" Target="https://upload.wikimedia.org/wikipedia/commons/thumb/a/a7/POL_Koniecpol_COA.svg/744px-POL_Koniecpol_COA.svg.pn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bip.koniecpol.pl/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4" Type="http://schemas.openxmlformats.org/officeDocument/2006/relationships/image" Target="https://upload.wikimedia.org/wikipedia/commons/thumb/a/a7/POL_Koniecpol_COA.svg/744px-POL_Koniecpol_COA.svg.png" TargetMode="Externa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4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6.jp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0.JP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4.jpg"/><Relationship Id="rId5" Type="http://schemas.openxmlformats.org/officeDocument/2006/relationships/image" Target="../media/image73.jpg"/><Relationship Id="rId4" Type="http://schemas.openxmlformats.org/officeDocument/2006/relationships/image" Target="../media/image72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.xml"/><Relationship Id="rId4" Type="http://schemas.openxmlformats.org/officeDocument/2006/relationships/image" Target="https://upload.wikimedia.org/wikipedia/commons/thumb/a/a7/POL_Koniecpol_COA.svg/744px-POL_Koniecpol_COA.svg.png" TargetMode="Externa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4.jp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5.jp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1.xml"/><Relationship Id="rId4" Type="http://schemas.openxmlformats.org/officeDocument/2006/relationships/image" Target="https://upload.wikimedia.org/wikipedia/commons/thumb/a/a7/POL_Koniecpol_COA.svg/744px-POL_Koniecpol_COA.svg.png" TargetMode="Externa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4" Type="http://schemas.openxmlformats.org/officeDocument/2006/relationships/image" Target="https://upload.wikimedia.org/wikipedia/commons/thumb/a/a7/POL_Koniecpol_COA.svg/744px-POL_Koniecpol_COA.svg.pn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7E764F95-8DD7-BDB8-694F-92F74A7170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5314334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E99F0B9C-1E59-990C-21BA-9294667681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8383" y="235562"/>
            <a:ext cx="7144232" cy="2813283"/>
          </a:xfrm>
          <a:solidFill>
            <a:schemeClr val="accent4">
              <a:lumMod val="40000"/>
              <a:lumOff val="60000"/>
            </a:schemeClr>
          </a:solidFill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53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</a:t>
            </a:r>
            <a:br>
              <a:rPr lang="pl-PL" altLang="pl-PL" sz="53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53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 o stanie miasta</a:t>
            </a:r>
            <a:br>
              <a:rPr lang="pl-PL" altLang="pl-PL" sz="53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53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 i gminy Koniecpol</a:t>
            </a:r>
            <a:br>
              <a:rPr lang="pl-PL" altLang="pl-PL" sz="53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53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 2024 rok</a:t>
            </a:r>
            <a:endParaRPr lang="pl-PL" sz="5300" dirty="0">
              <a:solidFill>
                <a:srgbClr val="7030A0"/>
              </a:solidFill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27FBF17D-B8D2-20B8-80D0-43DC69F1B2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1256" y="5533186"/>
            <a:ext cx="8350542" cy="1089252"/>
          </a:xfrm>
          <a:solidFill>
            <a:schemeClr val="accent4">
              <a:lumMod val="40000"/>
              <a:lumOff val="60000"/>
            </a:schemeClr>
          </a:solidFill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92500" lnSpcReduction="10000"/>
          </a:bodyPr>
          <a:lstStyle/>
          <a:p>
            <a:r>
              <a:rPr lang="pl-PL" sz="3600" dirty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Sesja Rady Miejskiej w Koniecpolu</a:t>
            </a:r>
          </a:p>
          <a:p>
            <a:r>
              <a:rPr lang="pl-PL" sz="3600" dirty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26 czerwca 2025 r.</a:t>
            </a:r>
          </a:p>
          <a:p>
            <a:endParaRPr lang="pl-PL" dirty="0">
              <a:solidFill>
                <a:schemeClr val="bg1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pl-PL" dirty="0">
              <a:effectLst>
                <a:outerShdw blurRad="50800" dist="50800" dir="5400000" algn="ctr" rotWithShape="0">
                  <a:schemeClr val="bg1"/>
                </a:outerShdw>
              </a:effectLst>
            </a:endParaRPr>
          </a:p>
        </p:txBody>
      </p:sp>
      <p:pic>
        <p:nvPicPr>
          <p:cNvPr id="6" name="Obraz 5" descr="Coat of arms of Koniecpol">
            <a:extLst>
              <a:ext uri="{FF2B5EF4-FFF2-40B4-BE49-F238E27FC236}">
                <a16:creationId xmlns:a16="http://schemas.microsoft.com/office/drawing/2014/main" id="{B9AE35DE-8674-6A2C-D32B-EBE4AC8114E3}"/>
              </a:ext>
            </a:extLst>
          </p:cNvPr>
          <p:cNvPicPr>
            <a:picLocks noChangeAspect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1487930" y="5675570"/>
            <a:ext cx="689662" cy="736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806588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99F0B9C-1E59-990C-21BA-9294667681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992" y="215740"/>
            <a:ext cx="11828834" cy="729612"/>
          </a:xfrm>
          <a:solidFill>
            <a:schemeClr val="accent4">
              <a:lumMod val="60000"/>
              <a:lumOff val="40000"/>
            </a:schemeClr>
          </a:solidFill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2024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6521473B-7F8B-05D6-6184-3937E89214DE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254174" y="332491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B5F6C95B-61EA-A681-E217-EBCD31DE9CA1}"/>
              </a:ext>
            </a:extLst>
          </p:cNvPr>
          <p:cNvSpPr txBox="1"/>
          <p:nvPr/>
        </p:nvSpPr>
        <p:spPr>
          <a:xfrm>
            <a:off x="254174" y="1166842"/>
            <a:ext cx="11683652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2400" b="1" kern="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Współpraca z Województwem Śląskim</a:t>
            </a:r>
          </a:p>
          <a:p>
            <a:pPr algn="just"/>
            <a:endParaRPr lang="pl-PL" sz="2400" b="1" kern="0" dirty="0">
              <a:solidFill>
                <a:srgbClr val="00206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algn="just"/>
            <a:r>
              <a:rPr lang="pl-PL" sz="2400" b="1" kern="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W 2024 realizowana była przebudowa drogi wojewódzkiej nr 786 w bardzo szerokim zakresie. </a:t>
            </a:r>
          </a:p>
          <a:p>
            <a:pPr algn="just"/>
            <a:endParaRPr lang="pl-PL" sz="2400" b="1" kern="0" dirty="0">
              <a:solidFill>
                <a:srgbClr val="002060"/>
              </a:solidFill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algn="just"/>
            <a:r>
              <a:rPr lang="pl-PL" sz="2400" b="1" kern="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Zakończono przebudowę tej drogi na odcinku od przejazdu kolejowego w Koniecpolu do granicy województwa śląskiego. Inwestycja w pierwszych II etapach podzielona została na trzy odcinki z uwagi na dostępne środki finansowe. </a:t>
            </a:r>
          </a:p>
          <a:p>
            <a:pPr algn="just"/>
            <a:r>
              <a:rPr lang="pl-PL" sz="2400" b="1" kern="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We wrześniu 2024 r. zakończono roboty i udostępniono dla ruchu dwa z nich, tj. </a:t>
            </a:r>
          </a:p>
          <a:p>
            <a:pPr marL="342900" indent="-342900" algn="just">
              <a:buFont typeface="Courier New" panose="02070309020205020404" pitchFamily="49" charset="0"/>
              <a:buChar char="o"/>
            </a:pPr>
            <a:r>
              <a:rPr lang="pl-PL" sz="2400" b="1" kern="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odcinek I od rejonu skrzyżowania z ul. Chrząstowską do granicy województwa śląskiego,</a:t>
            </a:r>
          </a:p>
          <a:p>
            <a:pPr marL="342900" indent="-342900" algn="just">
              <a:buFont typeface="Courier New" panose="02070309020205020404" pitchFamily="49" charset="0"/>
              <a:buChar char="o"/>
            </a:pPr>
            <a:r>
              <a:rPr lang="pl-PL" sz="2400" b="1" kern="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odcinek II w rejonie skrzyżowania z ul. Chrząstowską do przejazdu kolejowego w rejonie ul. Mickiewicza z przebudową mostu na rzece Pilicy. </a:t>
            </a:r>
          </a:p>
          <a:p>
            <a:pPr marL="342900" indent="-342900" algn="just">
              <a:buFont typeface="Courier New" panose="02070309020205020404" pitchFamily="49" charset="0"/>
              <a:buChar char="o"/>
            </a:pPr>
            <a:r>
              <a:rPr lang="pl-PL" sz="2400" b="1" kern="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Na III odcinku w Koniecpolu, w rejonie ul. Mickiewicza prace zakończono w połowie grudnia 2024 r. Jeszcze w roku 2024 wybrano wykonawcę III etapu w miejscowości Stary Koniecpol. </a:t>
            </a:r>
            <a:endParaRPr lang="pl-PL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0213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99F0B9C-1E59-990C-21BA-9294667681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992" y="98989"/>
            <a:ext cx="11828834" cy="729612"/>
          </a:xfrm>
          <a:solidFill>
            <a:schemeClr val="accent4">
              <a:lumMod val="60000"/>
              <a:lumOff val="40000"/>
            </a:schemeClr>
          </a:solidFill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2024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6521473B-7F8B-05D6-6184-3937E89214DE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46675" y="215740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FB7B7789-2900-984E-C1D4-B97FE78D439A}"/>
              </a:ext>
            </a:extLst>
          </p:cNvPr>
          <p:cNvSpPr txBox="1"/>
          <p:nvPr/>
        </p:nvSpPr>
        <p:spPr>
          <a:xfrm>
            <a:off x="518120" y="1906405"/>
            <a:ext cx="11014741" cy="193899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pl-PL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Wykonane wydatki gminy w roku 2024 wynosiły </a:t>
            </a:r>
            <a:r>
              <a:rPr lang="pl-PL" sz="2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79 151 882 zł mln zł</a:t>
            </a:r>
            <a:r>
              <a:rPr lang="pl-PL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, a mimo spadku dochodów własnych, gmina wypracowała </a:t>
            </a:r>
            <a:r>
              <a:rPr lang="pl-PL" sz="2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nadwyżkę operacyjną</a:t>
            </a:r>
            <a:r>
              <a:rPr lang="pl-PL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w wysokości ponad </a:t>
            </a:r>
            <a:r>
              <a:rPr lang="pl-PL" sz="2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3,8 mln zł. </a:t>
            </a:r>
          </a:p>
          <a:p>
            <a:pPr algn="just"/>
            <a:r>
              <a:rPr lang="pl-PL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To efekt właściwego zarządzania finansami publicznymi oraz skutecznego pozyskiwania środków zewnętrznych – zarówno krajowych, jak i unijnych.</a:t>
            </a:r>
            <a:endParaRPr lang="pl-PL" sz="24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05516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99F0B9C-1E59-990C-21BA-9294667681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992" y="98989"/>
            <a:ext cx="11828834" cy="729612"/>
          </a:xfrm>
          <a:solidFill>
            <a:schemeClr val="accent4">
              <a:lumMod val="60000"/>
              <a:lumOff val="40000"/>
            </a:schemeClr>
          </a:solidFill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2024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6521473B-7F8B-05D6-6184-3937E89214DE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46675" y="215740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9B763C8C-1B3F-14ED-6B6C-E7366A14E9B7}"/>
              </a:ext>
            </a:extLst>
          </p:cNvPr>
          <p:cNvSpPr txBox="1"/>
          <p:nvPr/>
        </p:nvSpPr>
        <p:spPr>
          <a:xfrm>
            <a:off x="346675" y="1201015"/>
            <a:ext cx="11101986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pl-PL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Rozwój gminy był kontynuowany także w sferze społecznej, kulturalnej i edukacyjnej. Gmina wspierała działalność organizacji pozarządowych, MGOPS oraz lokalnych jednostek edukacyjnych i jednostki kulturalnej. 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807A9886-FBF6-E84A-F7E5-3D6CC959B533}"/>
              </a:ext>
            </a:extLst>
          </p:cNvPr>
          <p:cNvSpPr txBox="1"/>
          <p:nvPr/>
        </p:nvSpPr>
        <p:spPr>
          <a:xfrm>
            <a:off x="1306286" y="3087892"/>
            <a:ext cx="10556895" cy="156966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pl-PL" sz="2400" b="1" kern="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Był to rok licznych wydarzeń i działań społecznych, kulturalnych, sportowych realizowanych przez Miejsko-Gminny Ośrodek Pomocy Społecznej, Dom Kultury, placówki oświatowe, biblioteki, ale również rok realizacji wielu zadań przez inne jednostki podlegające gminie. </a:t>
            </a: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715B7C24-367E-075C-4799-ACDBE1575137}"/>
              </a:ext>
            </a:extLst>
          </p:cNvPr>
          <p:cNvSpPr txBox="1"/>
          <p:nvPr/>
        </p:nvSpPr>
        <p:spPr>
          <a:xfrm>
            <a:off x="216301" y="5556156"/>
            <a:ext cx="11036418" cy="83099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pl-PL" sz="2400" b="1" kern="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Rok 2024 to też okres intensywnej współpracy z Kołami Gospodyń Wiejskich, Ochotniczymi Strażami Pożarnymi i sołectwami. </a:t>
            </a:r>
            <a:endParaRPr lang="pl-PL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7322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ldonaCisowska\Desktop\376576926_1053330802690627_434350523322285792_n.jpg">
            <a:extLst>
              <a:ext uri="{FF2B5EF4-FFF2-40B4-BE49-F238E27FC236}">
                <a16:creationId xmlns:a16="http://schemas.microsoft.com/office/drawing/2014/main" id="{0EA16D76-652E-E5F1-F430-438D93B547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72" y="0"/>
            <a:ext cx="1226739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6521473B-7F8B-05D6-6184-3937E89214DE}"/>
              </a:ext>
            </a:extLst>
          </p:cNvPr>
          <p:cNvPicPr>
            <a:picLocks noChangeAspect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333617" y="431480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C:\Users\AldonaCisowska\Desktop\zdjecia 22.09.2023\Zdj. 2 przedszkole.jpeg">
            <a:extLst>
              <a:ext uri="{FF2B5EF4-FFF2-40B4-BE49-F238E27FC236}">
                <a16:creationId xmlns:a16="http://schemas.microsoft.com/office/drawing/2014/main" id="{B04CED05-E342-F3E5-B59E-3C1EEFE5F8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7429" y="927590"/>
            <a:ext cx="3442994" cy="3872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AldonaCisowska\Desktop\zdjecia 22.09.2023\8bf95473-c457-4603-b8cb-ed63b1f7245d.JPG">
            <a:extLst>
              <a:ext uri="{FF2B5EF4-FFF2-40B4-BE49-F238E27FC236}">
                <a16:creationId xmlns:a16="http://schemas.microsoft.com/office/drawing/2014/main" id="{778E8C48-4B7D-86DC-9F02-7CE7E79B87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72" y="1035698"/>
            <a:ext cx="3826934" cy="3396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9CA2F2B4-00FD-39A7-B341-6977FEEB0110}"/>
              </a:ext>
            </a:extLst>
          </p:cNvPr>
          <p:cNvSpPr txBox="1"/>
          <p:nvPr/>
        </p:nvSpPr>
        <p:spPr>
          <a:xfrm>
            <a:off x="331149" y="4313576"/>
            <a:ext cx="11591151" cy="230832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pl-PL" sz="2400" b="1" kern="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Był to też pierwszy rok działalności Przedszkola nr 2 i filii Samorządowego Żłobka „Wesoły Skrzat” w nowym budynku przy ul. Słonecznej. </a:t>
            </a:r>
          </a:p>
          <a:p>
            <a:r>
              <a:rPr lang="pl-PL" sz="2400" b="1" kern="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Przedszkole i filia żłobka rozwijają się i rośnie liczba dzieci korzystających z tych placówek. </a:t>
            </a:r>
          </a:p>
          <a:p>
            <a:endParaRPr lang="pl-PL" sz="2400" b="1" kern="0" dirty="0">
              <a:solidFill>
                <a:srgbClr val="002060"/>
              </a:solidFill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r>
              <a:rPr lang="pl-PL" sz="2400" b="1" kern="0" dirty="0">
                <a:solidFill>
                  <a:srgbClr val="00206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O</a:t>
            </a:r>
            <a:r>
              <a:rPr lang="pl-PL" sz="2400" b="1" kern="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prócz wspaniałych warunków przedszkole dysponuje bogatą ofertą zajęć poza podstawą programową.</a:t>
            </a:r>
            <a:endParaRPr lang="pl-PL" sz="2400" b="1" dirty="0">
              <a:solidFill>
                <a:srgbClr val="002060"/>
              </a:solidFill>
            </a:endParaRP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E99F0B9C-1E59-990C-21BA-9294667681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583" y="306086"/>
            <a:ext cx="11828834" cy="729612"/>
          </a:xfrm>
          <a:solidFill>
            <a:schemeClr val="accent4">
              <a:lumMod val="60000"/>
              <a:lumOff val="40000"/>
            </a:schemeClr>
          </a:solidFill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2024 rok</a:t>
            </a:r>
            <a:endParaRPr lang="pl-PL" sz="2700" dirty="0"/>
          </a:p>
        </p:txBody>
      </p:sp>
      <p:pic>
        <p:nvPicPr>
          <p:cNvPr id="8" name="Obraz 7" descr="Coat of arms of Koniecpol">
            <a:extLst>
              <a:ext uri="{FF2B5EF4-FFF2-40B4-BE49-F238E27FC236}">
                <a16:creationId xmlns:a16="http://schemas.microsoft.com/office/drawing/2014/main" id="{838A45DA-7199-05A5-9262-CA83568C36AC}"/>
              </a:ext>
            </a:extLst>
          </p:cNvPr>
          <p:cNvPicPr>
            <a:picLocks noChangeAspect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333617" y="422837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235638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CA4A55B9-C2F3-42A9-8EA9-B83B61E02C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E99F0B9C-1E59-990C-21BA-9294667681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583" y="215740"/>
            <a:ext cx="11828834" cy="729612"/>
          </a:xfrm>
          <a:solidFill>
            <a:schemeClr val="accent4">
              <a:lumMod val="60000"/>
              <a:lumOff val="40000"/>
            </a:schemeClr>
          </a:solidFill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2024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6521473B-7F8B-05D6-6184-3937E89214DE}"/>
              </a:ext>
            </a:extLst>
          </p:cNvPr>
          <p:cNvPicPr>
            <a:picLocks noChangeAspect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346675" y="332491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6EE222B9-5FD0-FD57-F84F-36305B2A1CF1}"/>
              </a:ext>
            </a:extLst>
          </p:cNvPr>
          <p:cNvSpPr txBox="1"/>
          <p:nvPr/>
        </p:nvSpPr>
        <p:spPr>
          <a:xfrm>
            <a:off x="394770" y="4955849"/>
            <a:ext cx="11478188" cy="15696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pl-PL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Po wielu latach starań w roku 2024 zakończyły się sprawy związane z należytym traktowaniem naszego największego zabytku i dziedzictwa kulturowego, czyli Zespołu Pałacowo-Parkowego. Pałac Potockich ma nowego właściciela, który kontynuuje prace nad zabezpieczeniem tego obiektu i zagospodarowaniem. </a:t>
            </a:r>
            <a:endParaRPr lang="pl-PL" sz="24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44263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6DFDA088-B7B3-8DD5-89CF-E81624F8ED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E99F0B9C-1E59-990C-21BA-9294667681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583" y="190472"/>
            <a:ext cx="11828834" cy="729612"/>
          </a:xfrm>
          <a:solidFill>
            <a:schemeClr val="accent4">
              <a:lumMod val="60000"/>
              <a:lumOff val="40000"/>
            </a:schemeClr>
          </a:solidFill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2024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6521473B-7F8B-05D6-6184-3937E89214DE}"/>
              </a:ext>
            </a:extLst>
          </p:cNvPr>
          <p:cNvPicPr>
            <a:picLocks noChangeAspect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383997" y="307223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Prostokąt: zaokrąglone rogi 2">
            <a:extLst>
              <a:ext uri="{FF2B5EF4-FFF2-40B4-BE49-F238E27FC236}">
                <a16:creationId xmlns:a16="http://schemas.microsoft.com/office/drawing/2014/main" id="{4A109EB3-5776-9E44-85CC-6E52BFCBE27F}"/>
              </a:ext>
            </a:extLst>
          </p:cNvPr>
          <p:cNvSpPr/>
          <p:nvPr/>
        </p:nvSpPr>
        <p:spPr>
          <a:xfrm>
            <a:off x="4158135" y="5340928"/>
            <a:ext cx="7139247" cy="91440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bg1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r>
              <a:rPr lang="pl-PL" sz="4400" b="1" dirty="0">
                <a:solidFill>
                  <a:srgbClr val="002060"/>
                </a:solidFill>
                <a:latin typeface="Calibri" panose="020F0502020204030204"/>
              </a:rPr>
              <a:t>Przejdźmy do szczegółów …</a:t>
            </a:r>
          </a:p>
        </p:txBody>
      </p:sp>
      <p:sp>
        <p:nvSpPr>
          <p:cNvPr id="7" name="Strzałka: w dół 6">
            <a:extLst>
              <a:ext uri="{FF2B5EF4-FFF2-40B4-BE49-F238E27FC236}">
                <a16:creationId xmlns:a16="http://schemas.microsoft.com/office/drawing/2014/main" id="{6FD00717-D5AF-2621-CB94-1B0707988313}"/>
              </a:ext>
            </a:extLst>
          </p:cNvPr>
          <p:cNvSpPr/>
          <p:nvPr/>
        </p:nvSpPr>
        <p:spPr>
          <a:xfrm>
            <a:off x="11438371" y="6140624"/>
            <a:ext cx="379445" cy="485193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endParaRPr lang="pl-PL" sz="1801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" name="Strzałka: w dół 7">
            <a:extLst>
              <a:ext uri="{FF2B5EF4-FFF2-40B4-BE49-F238E27FC236}">
                <a16:creationId xmlns:a16="http://schemas.microsoft.com/office/drawing/2014/main" id="{9A7D7876-D36D-ED81-D5CC-020D5DFB81B8}"/>
              </a:ext>
            </a:extLst>
          </p:cNvPr>
          <p:cNvSpPr/>
          <p:nvPr/>
        </p:nvSpPr>
        <p:spPr>
          <a:xfrm>
            <a:off x="3778690" y="6071470"/>
            <a:ext cx="379445" cy="485193"/>
          </a:xfrm>
          <a:prstGeom prst="down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endParaRPr lang="pl-PL" sz="1801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" name="Strzałka: w dół 8">
            <a:extLst>
              <a:ext uri="{FF2B5EF4-FFF2-40B4-BE49-F238E27FC236}">
                <a16:creationId xmlns:a16="http://schemas.microsoft.com/office/drawing/2014/main" id="{0B5A7772-8126-AB53-E565-50B239B76CC7}"/>
              </a:ext>
            </a:extLst>
          </p:cNvPr>
          <p:cNvSpPr/>
          <p:nvPr/>
        </p:nvSpPr>
        <p:spPr>
          <a:xfrm>
            <a:off x="7348313" y="6133961"/>
            <a:ext cx="379445" cy="485193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endParaRPr lang="pl-PL" sz="1801" dirty="0">
              <a:solidFill>
                <a:prstClr val="white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0226986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6FB6EA-E19B-7225-F285-EA24FCD56E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1E642255-57C5-7EC4-7FEA-6293527477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DE882673-B05A-6A9F-5454-4C538A9556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991" y="240772"/>
            <a:ext cx="11828834" cy="729612"/>
          </a:xfrm>
          <a:solidFill>
            <a:schemeClr val="accent4">
              <a:lumMod val="60000"/>
              <a:lumOff val="40000"/>
            </a:schemeClr>
          </a:solidFill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2024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5715B348-E5EE-9BFC-B477-979E74F363E7}"/>
              </a:ext>
            </a:extLst>
          </p:cNvPr>
          <p:cNvPicPr>
            <a:picLocks noChangeAspect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412663" y="357523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Prostokąt: zaokrąglone rogi 3">
            <a:extLst>
              <a:ext uri="{FF2B5EF4-FFF2-40B4-BE49-F238E27FC236}">
                <a16:creationId xmlns:a16="http://schemas.microsoft.com/office/drawing/2014/main" id="{349D4E29-DB95-2B71-B6F2-4A70C4865DF2}"/>
              </a:ext>
            </a:extLst>
          </p:cNvPr>
          <p:cNvSpPr/>
          <p:nvPr/>
        </p:nvSpPr>
        <p:spPr>
          <a:xfrm>
            <a:off x="2235817" y="1288473"/>
            <a:ext cx="5850293" cy="91440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bg1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r>
              <a:rPr lang="pl-PL" sz="4400" b="1" dirty="0">
                <a:solidFill>
                  <a:srgbClr val="002060"/>
                </a:solidFill>
                <a:latin typeface="Calibri" panose="020F0502020204030204"/>
              </a:rPr>
              <a:t>Koniecpol w liczbach</a:t>
            </a:r>
          </a:p>
        </p:txBody>
      </p:sp>
    </p:spTree>
    <p:extLst>
      <p:ext uri="{BB962C8B-B14F-4D97-AF65-F5344CB8AC3E}">
        <p14:creationId xmlns:p14="http://schemas.microsoft.com/office/powerpoint/2010/main" val="23529838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koniecpol_mapa_gmina2">
            <a:extLst>
              <a:ext uri="{FF2B5EF4-FFF2-40B4-BE49-F238E27FC236}">
                <a16:creationId xmlns:a16="http://schemas.microsoft.com/office/drawing/2014/main" id="{C6E85199-817F-4EBE-179A-BF1500889E1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5951" y="886645"/>
            <a:ext cx="8004464" cy="5971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E99F0B9C-1E59-990C-21BA-9294667681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585" y="157033"/>
            <a:ext cx="11828834" cy="729612"/>
          </a:xfrm>
          <a:solidFill>
            <a:schemeClr val="accent4">
              <a:lumMod val="60000"/>
              <a:lumOff val="40000"/>
            </a:schemeClr>
          </a:solidFill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2024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6521473B-7F8B-05D6-6184-3937E89214DE}"/>
              </a:ext>
            </a:extLst>
          </p:cNvPr>
          <p:cNvPicPr>
            <a:picLocks noChangeAspect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366011" y="273784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id="{90664A0E-D66F-3DB6-7D1E-13090066B5D1}"/>
              </a:ext>
            </a:extLst>
          </p:cNvPr>
          <p:cNvSpPr/>
          <p:nvPr/>
        </p:nvSpPr>
        <p:spPr>
          <a:xfrm>
            <a:off x="2629540" y="1054091"/>
            <a:ext cx="5850293" cy="9144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r>
              <a:rPr lang="pl-PL" sz="4400" b="1" dirty="0">
                <a:solidFill>
                  <a:srgbClr val="002060"/>
                </a:solidFill>
                <a:latin typeface="Calibri" panose="020F0502020204030204"/>
              </a:rPr>
              <a:t>Koniecpol w liczbach</a:t>
            </a:r>
          </a:p>
        </p:txBody>
      </p:sp>
      <p:sp>
        <p:nvSpPr>
          <p:cNvPr id="7" name="Strzałka: w dół 6">
            <a:extLst>
              <a:ext uri="{FF2B5EF4-FFF2-40B4-BE49-F238E27FC236}">
                <a16:creationId xmlns:a16="http://schemas.microsoft.com/office/drawing/2014/main" id="{21C416D8-E082-D971-87FF-ABFE74B40EA3}"/>
              </a:ext>
            </a:extLst>
          </p:cNvPr>
          <p:cNvSpPr/>
          <p:nvPr/>
        </p:nvSpPr>
        <p:spPr>
          <a:xfrm>
            <a:off x="2748578" y="811494"/>
            <a:ext cx="379445" cy="485193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endParaRPr lang="pl-PL" sz="1801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F78F62FE-4D4D-A0CB-3AD9-2049BE38551F}"/>
              </a:ext>
            </a:extLst>
          </p:cNvPr>
          <p:cNvSpPr txBox="1"/>
          <p:nvPr/>
        </p:nvSpPr>
        <p:spPr>
          <a:xfrm>
            <a:off x="1020646" y="2932888"/>
            <a:ext cx="234664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11">
              <a:defRPr/>
            </a:pPr>
            <a:r>
              <a:rPr lang="pl-PL" sz="24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24</a:t>
            </a:r>
          </a:p>
          <a:p>
            <a:pPr algn="ctr" defTabSz="914411">
              <a:defRPr/>
            </a:pPr>
            <a:r>
              <a:rPr lang="pl-PL" sz="24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sołectwa</a:t>
            </a:r>
          </a:p>
        </p:txBody>
      </p:sp>
      <p:pic>
        <p:nvPicPr>
          <p:cNvPr id="14" name="Obraz 13" descr="Coat of arms of Koniecpol">
            <a:extLst>
              <a:ext uri="{FF2B5EF4-FFF2-40B4-BE49-F238E27FC236}">
                <a16:creationId xmlns:a16="http://schemas.microsoft.com/office/drawing/2014/main" id="{D1F733AB-1344-4500-F1B3-52B3D7B6FC09}"/>
              </a:ext>
            </a:extLst>
          </p:cNvPr>
          <p:cNvPicPr>
            <a:picLocks noChangeAspect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366011" y="3100332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pole tekstowe 15">
            <a:extLst>
              <a:ext uri="{FF2B5EF4-FFF2-40B4-BE49-F238E27FC236}">
                <a16:creationId xmlns:a16="http://schemas.microsoft.com/office/drawing/2014/main" id="{5C3F67FE-3B24-76CE-F075-4098A30B03B5}"/>
              </a:ext>
            </a:extLst>
          </p:cNvPr>
          <p:cNvSpPr txBox="1"/>
          <p:nvPr/>
        </p:nvSpPr>
        <p:spPr>
          <a:xfrm>
            <a:off x="946640" y="4321596"/>
            <a:ext cx="28730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11">
              <a:defRPr/>
            </a:pPr>
            <a:r>
              <a:rPr lang="pl-PL" sz="24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miasto Koniecpol</a:t>
            </a:r>
          </a:p>
        </p:txBody>
      </p:sp>
      <p:pic>
        <p:nvPicPr>
          <p:cNvPr id="17" name="Obraz 16" descr="Coat of arms of Koniecpol">
            <a:extLst>
              <a:ext uri="{FF2B5EF4-FFF2-40B4-BE49-F238E27FC236}">
                <a16:creationId xmlns:a16="http://schemas.microsoft.com/office/drawing/2014/main" id="{26584C0E-592F-FCC0-5625-C5D77377F7A5}"/>
              </a:ext>
            </a:extLst>
          </p:cNvPr>
          <p:cNvPicPr>
            <a:picLocks noChangeAspect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366011" y="4321596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074874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99F0B9C-1E59-990C-21BA-9294667681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583" y="226894"/>
            <a:ext cx="11828834" cy="729612"/>
          </a:xfrm>
          <a:solidFill>
            <a:schemeClr val="accent4">
              <a:lumMod val="60000"/>
              <a:lumOff val="40000"/>
            </a:schemeClr>
          </a:solidFill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2024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6521473B-7F8B-05D6-6184-3937E89214DE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66011" y="273784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id="{90664A0E-D66F-3DB6-7D1E-13090066B5D1}"/>
              </a:ext>
            </a:extLst>
          </p:cNvPr>
          <p:cNvSpPr/>
          <p:nvPr/>
        </p:nvSpPr>
        <p:spPr>
          <a:xfrm>
            <a:off x="2981131" y="1143117"/>
            <a:ext cx="5850293" cy="9144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r>
              <a:rPr lang="pl-PL" sz="4400" b="1" dirty="0">
                <a:solidFill>
                  <a:srgbClr val="002060"/>
                </a:solidFill>
                <a:latin typeface="Calibri" panose="020F0502020204030204"/>
              </a:rPr>
              <a:t>Koniecpol w liczbach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F78F62FE-4D4D-A0CB-3AD9-2049BE38551F}"/>
              </a:ext>
            </a:extLst>
          </p:cNvPr>
          <p:cNvSpPr txBox="1"/>
          <p:nvPr/>
        </p:nvSpPr>
        <p:spPr>
          <a:xfrm>
            <a:off x="1024316" y="3763885"/>
            <a:ext cx="2346649" cy="8463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2500" b="1" kern="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146,62 km2</a:t>
            </a:r>
            <a:endParaRPr lang="pl-PL" sz="25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l-PL" sz="24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powierzchnia</a:t>
            </a:r>
          </a:p>
        </p:txBody>
      </p:sp>
      <p:pic>
        <p:nvPicPr>
          <p:cNvPr id="14" name="Obraz 13" descr="Coat of arms of Koniecpol">
            <a:extLst>
              <a:ext uri="{FF2B5EF4-FFF2-40B4-BE49-F238E27FC236}">
                <a16:creationId xmlns:a16="http://schemas.microsoft.com/office/drawing/2014/main" id="{D1F733AB-1344-4500-F1B3-52B3D7B6FC09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687357" y="3754089"/>
            <a:ext cx="431260" cy="416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pole tekstowe 15">
            <a:extLst>
              <a:ext uri="{FF2B5EF4-FFF2-40B4-BE49-F238E27FC236}">
                <a16:creationId xmlns:a16="http://schemas.microsoft.com/office/drawing/2014/main" id="{5C3F67FE-3B24-76CE-F075-4098A30B03B5}"/>
              </a:ext>
            </a:extLst>
          </p:cNvPr>
          <p:cNvSpPr txBox="1"/>
          <p:nvPr/>
        </p:nvSpPr>
        <p:spPr>
          <a:xfrm>
            <a:off x="4155126" y="3763885"/>
            <a:ext cx="2873051" cy="1215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2500" b="1" kern="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8784</a:t>
            </a:r>
          </a:p>
          <a:p>
            <a:pPr algn="ctr"/>
            <a:r>
              <a:rPr lang="pl-PL" sz="2400" b="1" kern="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liczba mieszkańców</a:t>
            </a:r>
            <a:endParaRPr lang="pl-PL" sz="24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7" name="Obraz 16" descr="Coat of arms of Koniecpol">
            <a:extLst>
              <a:ext uri="{FF2B5EF4-FFF2-40B4-BE49-F238E27FC236}">
                <a16:creationId xmlns:a16="http://schemas.microsoft.com/office/drawing/2014/main" id="{26584C0E-592F-FCC0-5625-C5D77377F7A5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4478336" y="3763885"/>
            <a:ext cx="431260" cy="406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Obraz 17" descr="Coat of arms of Koniecpol">
            <a:extLst>
              <a:ext uri="{FF2B5EF4-FFF2-40B4-BE49-F238E27FC236}">
                <a16:creationId xmlns:a16="http://schemas.microsoft.com/office/drawing/2014/main" id="{796C44EE-31ED-A209-18CD-CCE8A4C93F5C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7793940" y="3754089"/>
            <a:ext cx="431260" cy="416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pole tekstowe 19">
            <a:extLst>
              <a:ext uri="{FF2B5EF4-FFF2-40B4-BE49-F238E27FC236}">
                <a16:creationId xmlns:a16="http://schemas.microsoft.com/office/drawing/2014/main" id="{94D76D18-9DD6-4420-DC1E-0B78DB1B6731}"/>
              </a:ext>
            </a:extLst>
          </p:cNvPr>
          <p:cNvSpPr txBox="1"/>
          <p:nvPr/>
        </p:nvSpPr>
        <p:spPr>
          <a:xfrm>
            <a:off x="8027964" y="3687091"/>
            <a:ext cx="326104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2400" b="1" kern="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60</a:t>
            </a:r>
          </a:p>
          <a:p>
            <a:pPr algn="ctr"/>
            <a:r>
              <a:rPr lang="pl-PL" sz="2400" b="1" kern="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gęstość zaludnienia osoby/km</a:t>
            </a:r>
            <a:r>
              <a:rPr lang="pl-PL" sz="2400" b="1" kern="0" baseline="300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pl-PL" sz="24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07003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99F0B9C-1E59-990C-21BA-9294667681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585" y="157033"/>
            <a:ext cx="11828834" cy="729612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2024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6521473B-7F8B-05D6-6184-3937E89214DE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66011" y="273784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id="{90664A0E-D66F-3DB6-7D1E-13090066B5D1}"/>
              </a:ext>
            </a:extLst>
          </p:cNvPr>
          <p:cNvSpPr/>
          <p:nvPr/>
        </p:nvSpPr>
        <p:spPr>
          <a:xfrm>
            <a:off x="1614197" y="986321"/>
            <a:ext cx="8378890" cy="9144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r>
              <a:rPr lang="pl-PL" sz="4400" b="1" dirty="0">
                <a:solidFill>
                  <a:srgbClr val="002060"/>
                </a:solidFill>
              </a:rPr>
              <a:t>Gospodarka nieruchomościami cd.</a:t>
            </a:r>
          </a:p>
        </p:txBody>
      </p:sp>
      <p:sp>
        <p:nvSpPr>
          <p:cNvPr id="15" name="pole tekstowe 14">
            <a:extLst>
              <a:ext uri="{FF2B5EF4-FFF2-40B4-BE49-F238E27FC236}">
                <a16:creationId xmlns:a16="http://schemas.microsoft.com/office/drawing/2014/main" id="{EDC8A6AF-273E-388C-3C5E-63E2C5A0F065}"/>
              </a:ext>
            </a:extLst>
          </p:cNvPr>
          <p:cNvSpPr txBox="1"/>
          <p:nvPr/>
        </p:nvSpPr>
        <p:spPr>
          <a:xfrm>
            <a:off x="434933" y="2348553"/>
            <a:ext cx="11498919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pl-PL" sz="2800" b="1" dirty="0">
                <a:solidFill>
                  <a:srgbClr val="002060"/>
                </a:solidFill>
              </a:rPr>
              <a:t>W 2024 roku gmina nabyła nieodpłatnie (na podstawie 45 decyzji </a:t>
            </a:r>
            <a:r>
              <a:rPr lang="pl-PL" sz="2800" b="1" dirty="0" err="1">
                <a:solidFill>
                  <a:srgbClr val="002060"/>
                </a:solidFill>
              </a:rPr>
              <a:t>komunalizacyjnych</a:t>
            </a:r>
            <a:r>
              <a:rPr lang="pl-PL" sz="2800" b="1" dirty="0">
                <a:solidFill>
                  <a:srgbClr val="002060"/>
                </a:solidFill>
              </a:rPr>
              <a:t>): 127 działek o łącznej powierzchni blisko </a:t>
            </a:r>
            <a:r>
              <a:rPr lang="pl-PL" sz="2800" b="1" dirty="0">
                <a:solidFill>
                  <a:srgbClr val="FF0000"/>
                </a:solidFill>
              </a:rPr>
              <a:t>40 ha</a:t>
            </a:r>
          </a:p>
          <a:p>
            <a:pPr algn="just"/>
            <a:endParaRPr lang="pl-PL" sz="2800" b="1" dirty="0">
              <a:solidFill>
                <a:srgbClr val="00206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pl-PL" sz="2800" b="1" dirty="0">
                <a:solidFill>
                  <a:srgbClr val="002060"/>
                </a:solidFill>
                <a:ea typeface="Times New Roman" panose="02020603050405020304" pitchFamily="18" charset="0"/>
              </a:rPr>
              <a:t>W ramach 2 decyzji o zezwoleniu na realizację inwestycji drogowych gmina stała się właścicielem działek </a:t>
            </a:r>
            <a:r>
              <a:rPr lang="pl-PL" sz="2800" b="1" dirty="0">
                <a:solidFill>
                  <a:srgbClr val="002060"/>
                </a:solidFill>
              </a:rPr>
              <a:t>o łącznej powierzchni</a:t>
            </a:r>
            <a:r>
              <a:rPr lang="pl-PL" sz="2800" dirty="0"/>
              <a:t> </a:t>
            </a:r>
            <a:r>
              <a:rPr lang="pl-PL" sz="2800" b="1" dirty="0">
                <a:solidFill>
                  <a:srgbClr val="FF0000"/>
                </a:solidFill>
              </a:rPr>
              <a:t>2,8729 ha</a:t>
            </a:r>
            <a:r>
              <a:rPr lang="pl-PL" sz="2800" b="1" dirty="0">
                <a:solidFill>
                  <a:srgbClr val="FF0000"/>
                </a:solidFill>
                <a:ea typeface="Times New Roman" panose="02020603050405020304" pitchFamily="18" charset="0"/>
              </a:rPr>
              <a:t> </a:t>
            </a:r>
          </a:p>
          <a:p>
            <a:pPr algn="just"/>
            <a:endParaRPr lang="pl-PL" sz="2800" dirty="0">
              <a:solidFill>
                <a:srgbClr val="FF0000"/>
              </a:solidFill>
              <a:ea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pl-PL" sz="2800" b="1" dirty="0">
                <a:solidFill>
                  <a:srgbClr val="002060"/>
                </a:solidFill>
                <a:effectLst/>
                <a:ea typeface="Times New Roman" panose="02020603050405020304" pitchFamily="18" charset="0"/>
              </a:rPr>
              <a:t>W postępowaniach przetargowych sprzedano 6 działek na łączną kwotę </a:t>
            </a:r>
            <a:r>
              <a:rPr lang="pl-PL" sz="2800" b="1" dirty="0">
                <a:solidFill>
                  <a:srgbClr val="FF0000"/>
                </a:solidFill>
              </a:rPr>
              <a:t>515 282,04 zł</a:t>
            </a:r>
            <a:endParaRPr lang="pl-PL" sz="2800" b="1" dirty="0">
              <a:solidFill>
                <a:srgbClr val="FF0000"/>
              </a:solidFill>
              <a:effectLst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34313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99F0B9C-1E59-990C-21BA-9294667681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3339" y="89658"/>
            <a:ext cx="11949134" cy="729612"/>
          </a:xfrm>
          <a:solidFill>
            <a:schemeClr val="accent4">
              <a:lumMod val="60000"/>
              <a:lumOff val="40000"/>
            </a:schemeClr>
          </a:solidFill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2024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6521473B-7F8B-05D6-6184-3937E89214DE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47349" y="240774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929A886F-E3C5-9A62-5846-5922F3938D6F}"/>
              </a:ext>
            </a:extLst>
          </p:cNvPr>
          <p:cNvSpPr txBox="1"/>
          <p:nvPr/>
        </p:nvSpPr>
        <p:spPr>
          <a:xfrm>
            <a:off x="1512091" y="4648595"/>
            <a:ext cx="6653954" cy="156966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defTabSz="904886" eaLnBrk="0" fontAlgn="base" hangingPunct="0">
              <a:spcAft>
                <a:spcPct val="0"/>
              </a:spcAft>
              <a:defRPr/>
            </a:pPr>
            <a:r>
              <a:rPr lang="pl-PL" sz="2400" b="1" kern="0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Opracowanie liczy 102 strony i składa się z dwóch głównych części: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pl-PL" sz="2400" b="1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Charakterystyka gminy Koniecpol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pl-PL" sz="2400" b="1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Realizacja polityk, programów i strategii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7719A4DC-1CDC-4F04-6826-D6E92DC5D196}"/>
              </a:ext>
            </a:extLst>
          </p:cNvPr>
          <p:cNvSpPr txBox="1"/>
          <p:nvPr/>
        </p:nvSpPr>
        <p:spPr>
          <a:xfrm>
            <a:off x="68964" y="968562"/>
            <a:ext cx="826454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2400" b="1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Dokument został opracowany na podstawie art. 28 aa ust. 1 ustawy z dnia 8 marca 1990 r. o samorządzie gminnym.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DD8E8771-0E97-D1C2-F9E2-4D3CB2393D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2992" y="1384060"/>
            <a:ext cx="3508042" cy="4631738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0CDF87CD-1E4D-4E45-F90F-5AA608C8E775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177" y="4877470"/>
            <a:ext cx="943703" cy="1111909"/>
          </a:xfrm>
          <a:prstGeom prst="rect">
            <a:avLst/>
          </a:prstGeom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1CE5ACFB-9C78-D95F-D12D-BE6D7A1396A7}"/>
              </a:ext>
            </a:extLst>
          </p:cNvPr>
          <p:cNvSpPr txBox="1"/>
          <p:nvPr/>
        </p:nvSpPr>
        <p:spPr>
          <a:xfrm>
            <a:off x="488571" y="2012704"/>
            <a:ext cx="7141664" cy="230832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pl-PL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Raport jest syntetycznym obrazem tego, jak funkcjonowała gmina w minionym roku. To nie tylko zestaw danych i liczb, ale także świadectwo naszej wspólnej pracy – mieszkańców, radnych, pracowników urzędu, jednostek organizacyjnych, sołectw oraz wielu zaangażowanych partnerów społecznych.</a:t>
            </a:r>
            <a:endParaRPr lang="pl-PL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65823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99F0B9C-1E59-990C-21BA-9294667681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585" y="157033"/>
            <a:ext cx="11828834" cy="729612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2024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6521473B-7F8B-05D6-6184-3937E89214DE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66011" y="273784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id="{90664A0E-D66F-3DB6-7D1E-13090066B5D1}"/>
              </a:ext>
            </a:extLst>
          </p:cNvPr>
          <p:cNvSpPr/>
          <p:nvPr/>
        </p:nvSpPr>
        <p:spPr>
          <a:xfrm>
            <a:off x="1614197" y="986321"/>
            <a:ext cx="8378890" cy="9144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r>
              <a:rPr lang="pl-PL" sz="4400" b="1" dirty="0">
                <a:solidFill>
                  <a:srgbClr val="002060"/>
                </a:solidFill>
              </a:rPr>
              <a:t>Gospodarka nieruchomościami</a:t>
            </a:r>
          </a:p>
        </p:txBody>
      </p:sp>
      <p:sp>
        <p:nvSpPr>
          <p:cNvPr id="15" name="pole tekstowe 14">
            <a:extLst>
              <a:ext uri="{FF2B5EF4-FFF2-40B4-BE49-F238E27FC236}">
                <a16:creationId xmlns:a16="http://schemas.microsoft.com/office/drawing/2014/main" id="{EDC8A6AF-273E-388C-3C5E-63E2C5A0F065}"/>
              </a:ext>
            </a:extLst>
          </p:cNvPr>
          <p:cNvSpPr txBox="1"/>
          <p:nvPr/>
        </p:nvSpPr>
        <p:spPr>
          <a:xfrm>
            <a:off x="406941" y="1826039"/>
            <a:ext cx="11498919" cy="9925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pl-PL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Powierzchnia gruntów stanowiących własność Gminy Koniecpol w 2021 roku wynosiła 379 ha i ulegała systematycznemu zwiększaniu, by na koniec 2024 roku do  prawie 477 ha. </a:t>
            </a:r>
          </a:p>
          <a:p>
            <a:r>
              <a:rPr lang="pl-PL" sz="105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Obraz 17">
            <a:extLst>
              <a:ext uri="{FF2B5EF4-FFF2-40B4-BE49-F238E27FC236}">
                <a16:creationId xmlns:a16="http://schemas.microsoft.com/office/drawing/2014/main" id="{1AA9826F-90AF-8121-6AC2-AAAAFB1554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217" y="2659226"/>
            <a:ext cx="9744365" cy="4133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043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99F0B9C-1E59-990C-21BA-9294667681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585" y="157033"/>
            <a:ext cx="11828834" cy="729612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2024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6521473B-7F8B-05D6-6184-3937E89214DE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66011" y="273784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id="{90664A0E-D66F-3DB6-7D1E-13090066B5D1}"/>
              </a:ext>
            </a:extLst>
          </p:cNvPr>
          <p:cNvSpPr/>
          <p:nvPr/>
        </p:nvSpPr>
        <p:spPr>
          <a:xfrm>
            <a:off x="1978091" y="1143117"/>
            <a:ext cx="8229600" cy="9144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r>
              <a:rPr lang="pl-PL" sz="4400" b="1" dirty="0">
                <a:solidFill>
                  <a:srgbClr val="002060"/>
                </a:solidFill>
                <a:latin typeface="Calibri" panose="020F0502020204030204"/>
              </a:rPr>
              <a:t>Zagospodarowanie przestrzenne</a:t>
            </a:r>
          </a:p>
        </p:txBody>
      </p:sp>
      <p:sp>
        <p:nvSpPr>
          <p:cNvPr id="7" name="Strzałka: w dół 6">
            <a:extLst>
              <a:ext uri="{FF2B5EF4-FFF2-40B4-BE49-F238E27FC236}">
                <a16:creationId xmlns:a16="http://schemas.microsoft.com/office/drawing/2014/main" id="{21C416D8-E082-D971-87FF-ABFE74B40EA3}"/>
              </a:ext>
            </a:extLst>
          </p:cNvPr>
          <p:cNvSpPr/>
          <p:nvPr/>
        </p:nvSpPr>
        <p:spPr>
          <a:xfrm>
            <a:off x="4260979" y="723478"/>
            <a:ext cx="379445" cy="485193"/>
          </a:xfrm>
          <a:prstGeom prst="down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endParaRPr lang="pl-PL" sz="1801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F78F62FE-4D4D-A0CB-3AD9-2049BE38551F}"/>
              </a:ext>
            </a:extLst>
          </p:cNvPr>
          <p:cNvSpPr txBox="1"/>
          <p:nvPr/>
        </p:nvSpPr>
        <p:spPr>
          <a:xfrm>
            <a:off x="581641" y="2975816"/>
            <a:ext cx="3130809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11">
              <a:defRPr/>
            </a:pPr>
            <a:r>
              <a:rPr lang="pl-PL" sz="24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21</a:t>
            </a:r>
          </a:p>
          <a:p>
            <a:pPr algn="ctr" defTabSz="914411">
              <a:defRPr/>
            </a:pPr>
            <a:r>
              <a:rPr lang="pl-PL" sz="24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miejscowych planów zagospodarowania przestrzennego uchwalonych przez Radę Miejską</a:t>
            </a:r>
            <a:br>
              <a:rPr lang="pl-PL" sz="24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pl-PL" sz="24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w Koniecpolu </a:t>
            </a:r>
          </a:p>
        </p:txBody>
      </p:sp>
      <p:sp>
        <p:nvSpPr>
          <p:cNvPr id="16" name="pole tekstowe 15">
            <a:extLst>
              <a:ext uri="{FF2B5EF4-FFF2-40B4-BE49-F238E27FC236}">
                <a16:creationId xmlns:a16="http://schemas.microsoft.com/office/drawing/2014/main" id="{5C3F67FE-3B24-76CE-F075-4098A30B03B5}"/>
              </a:ext>
            </a:extLst>
          </p:cNvPr>
          <p:cNvSpPr txBox="1"/>
          <p:nvPr/>
        </p:nvSpPr>
        <p:spPr>
          <a:xfrm>
            <a:off x="4260980" y="2965208"/>
            <a:ext cx="451666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11">
              <a:defRPr/>
            </a:pPr>
            <a:r>
              <a:rPr lang="pl-PL" sz="2400" b="1" kern="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63</a:t>
            </a:r>
          </a:p>
          <a:p>
            <a:pPr algn="ctr" defTabSz="914411">
              <a:defRPr/>
            </a:pPr>
            <a:r>
              <a:rPr lang="pl-PL" sz="24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decyzje o warunkach zabudowy, w tym:</a:t>
            </a:r>
          </a:p>
          <a:p>
            <a:pPr algn="ctr" defTabSz="914411">
              <a:defRPr/>
            </a:pPr>
            <a:r>
              <a:rPr lang="pl-PL" sz="24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53 ustalające warunki zabudowy,</a:t>
            </a:r>
          </a:p>
          <a:p>
            <a:pPr algn="ctr" defTabSz="914411">
              <a:defRPr/>
            </a:pPr>
            <a:r>
              <a:rPr lang="pl-PL" sz="24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3 decyzje o przeniesieniu, </a:t>
            </a:r>
          </a:p>
          <a:p>
            <a:pPr algn="ctr" defTabSz="914411">
              <a:defRPr/>
            </a:pPr>
            <a:r>
              <a:rPr lang="pl-PL" sz="24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4 umarzające postępowanie, </a:t>
            </a:r>
          </a:p>
          <a:p>
            <a:pPr algn="ctr" defTabSz="914411">
              <a:defRPr/>
            </a:pPr>
            <a:r>
              <a:rPr lang="pl-PL" sz="24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1 zmieniająca,</a:t>
            </a:r>
          </a:p>
          <a:p>
            <a:pPr algn="ctr" defTabSz="914411">
              <a:defRPr/>
            </a:pPr>
            <a:r>
              <a:rPr lang="pl-PL" sz="24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2 odmowne</a:t>
            </a:r>
          </a:p>
        </p:txBody>
      </p:sp>
      <p:sp>
        <p:nvSpPr>
          <p:cNvPr id="20" name="pole tekstowe 19">
            <a:extLst>
              <a:ext uri="{FF2B5EF4-FFF2-40B4-BE49-F238E27FC236}">
                <a16:creationId xmlns:a16="http://schemas.microsoft.com/office/drawing/2014/main" id="{94D76D18-9DD6-4420-DC1E-0B78DB1B6731}"/>
              </a:ext>
            </a:extLst>
          </p:cNvPr>
          <p:cNvSpPr txBox="1"/>
          <p:nvPr/>
        </p:nvSpPr>
        <p:spPr>
          <a:xfrm>
            <a:off x="8777640" y="2931097"/>
            <a:ext cx="3261049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11">
              <a:defRPr/>
            </a:pPr>
            <a:r>
              <a:rPr lang="pl-PL" sz="2400" b="1" kern="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  <a:p>
            <a:pPr algn="ctr" defTabSz="914411">
              <a:defRPr/>
            </a:pPr>
            <a:r>
              <a:rPr lang="pl-PL" sz="2400" b="1" kern="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decyzja </a:t>
            </a:r>
          </a:p>
          <a:p>
            <a:pPr algn="ctr" defTabSz="914411">
              <a:defRPr/>
            </a:pPr>
            <a:r>
              <a:rPr lang="pl-PL" sz="2400" b="1" kern="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o ustaleniu lokalizacji celu publicznego</a:t>
            </a:r>
          </a:p>
          <a:p>
            <a:pPr algn="ctr" defTabSz="914411">
              <a:defRPr/>
            </a:pPr>
            <a:endParaRPr lang="pl-PL" sz="2400" dirty="0">
              <a:solidFill>
                <a:srgbClr val="E7E6E6">
                  <a:lumMod val="25000"/>
                </a:srgb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3558E635-39AA-9CB9-A7B1-4854AF6AE3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283" y="2614249"/>
            <a:ext cx="748750" cy="729612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2B2611D5-0EE7-0BE9-864F-6E4A2508AC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2196" y="2589759"/>
            <a:ext cx="748750" cy="729612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683188B7-B1E7-A1C8-9C5C-56FE6A4DCB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63268" y="2614249"/>
            <a:ext cx="748750" cy="729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1703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99F0B9C-1E59-990C-21BA-9294667681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585" y="157033"/>
            <a:ext cx="11828834" cy="729612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2024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6521473B-7F8B-05D6-6184-3937E89214DE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66011" y="273784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id="{90664A0E-D66F-3DB6-7D1E-13090066B5D1}"/>
              </a:ext>
            </a:extLst>
          </p:cNvPr>
          <p:cNvSpPr/>
          <p:nvPr/>
        </p:nvSpPr>
        <p:spPr>
          <a:xfrm>
            <a:off x="2981131" y="1143117"/>
            <a:ext cx="5850293" cy="9144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r>
              <a:rPr lang="pl-PL" sz="4400" b="1" dirty="0">
                <a:solidFill>
                  <a:srgbClr val="002060"/>
                </a:solidFill>
                <a:latin typeface="Calibri" panose="020F0502020204030204"/>
              </a:rPr>
              <a:t>Drogi</a:t>
            </a:r>
          </a:p>
        </p:txBody>
      </p:sp>
      <p:sp>
        <p:nvSpPr>
          <p:cNvPr id="7" name="Strzałka: w dół 6">
            <a:extLst>
              <a:ext uri="{FF2B5EF4-FFF2-40B4-BE49-F238E27FC236}">
                <a16:creationId xmlns:a16="http://schemas.microsoft.com/office/drawing/2014/main" id="{21C416D8-E082-D971-87FF-ABFE74B40EA3}"/>
              </a:ext>
            </a:extLst>
          </p:cNvPr>
          <p:cNvSpPr/>
          <p:nvPr/>
        </p:nvSpPr>
        <p:spPr>
          <a:xfrm>
            <a:off x="3116748" y="772283"/>
            <a:ext cx="379445" cy="485193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endParaRPr lang="pl-PL" sz="1801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F78F62FE-4D4D-A0CB-3AD9-2049BE38551F}"/>
              </a:ext>
            </a:extLst>
          </p:cNvPr>
          <p:cNvSpPr txBox="1"/>
          <p:nvPr/>
        </p:nvSpPr>
        <p:spPr>
          <a:xfrm>
            <a:off x="797272" y="2313992"/>
            <a:ext cx="231947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11">
              <a:defRPr/>
            </a:pPr>
            <a:r>
              <a:rPr lang="pl-PL" sz="24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  <a:p>
            <a:pPr algn="ctr" defTabSz="914411">
              <a:defRPr/>
            </a:pPr>
            <a:r>
              <a:rPr lang="pl-PL" sz="24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drogi wojewódzkie</a:t>
            </a:r>
          </a:p>
        </p:txBody>
      </p:sp>
      <p:sp>
        <p:nvSpPr>
          <p:cNvPr id="16" name="pole tekstowe 15">
            <a:extLst>
              <a:ext uri="{FF2B5EF4-FFF2-40B4-BE49-F238E27FC236}">
                <a16:creationId xmlns:a16="http://schemas.microsoft.com/office/drawing/2014/main" id="{5C3F67FE-3B24-76CE-F075-4098A30B03B5}"/>
              </a:ext>
            </a:extLst>
          </p:cNvPr>
          <p:cNvSpPr txBox="1"/>
          <p:nvPr/>
        </p:nvSpPr>
        <p:spPr>
          <a:xfrm>
            <a:off x="4730463" y="2436500"/>
            <a:ext cx="260957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11">
              <a:defRPr/>
            </a:pPr>
            <a:r>
              <a:rPr lang="pl-PL" sz="2400" b="1" kern="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20</a:t>
            </a:r>
          </a:p>
          <a:p>
            <a:pPr algn="ctr" defTabSz="914411">
              <a:defRPr/>
            </a:pPr>
            <a:r>
              <a:rPr lang="pl-PL" sz="24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dróg gminnych</a:t>
            </a:r>
          </a:p>
        </p:txBody>
      </p:sp>
      <p:sp>
        <p:nvSpPr>
          <p:cNvPr id="20" name="pole tekstowe 19">
            <a:extLst>
              <a:ext uri="{FF2B5EF4-FFF2-40B4-BE49-F238E27FC236}">
                <a16:creationId xmlns:a16="http://schemas.microsoft.com/office/drawing/2014/main" id="{94D76D18-9DD6-4420-DC1E-0B78DB1B6731}"/>
              </a:ext>
            </a:extLst>
          </p:cNvPr>
          <p:cNvSpPr txBox="1"/>
          <p:nvPr/>
        </p:nvSpPr>
        <p:spPr>
          <a:xfrm>
            <a:off x="9308412" y="2380104"/>
            <a:ext cx="24143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11">
              <a:defRPr/>
            </a:pPr>
            <a:r>
              <a:rPr lang="pl-PL" sz="2400" b="1" kern="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13</a:t>
            </a:r>
          </a:p>
          <a:p>
            <a:pPr algn="ctr" defTabSz="914411">
              <a:defRPr/>
            </a:pPr>
            <a:r>
              <a:rPr lang="pl-PL" sz="24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dróg </a:t>
            </a:r>
          </a:p>
          <a:p>
            <a:pPr algn="ctr" defTabSz="914411">
              <a:defRPr/>
            </a:pPr>
            <a:r>
              <a:rPr lang="pl-PL" sz="24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powiatowych</a:t>
            </a:r>
          </a:p>
        </p:txBody>
      </p:sp>
      <p:sp>
        <p:nvSpPr>
          <p:cNvPr id="3" name="Prostokąt: zaokrąglone rogi 2">
            <a:extLst>
              <a:ext uri="{FF2B5EF4-FFF2-40B4-BE49-F238E27FC236}">
                <a16:creationId xmlns:a16="http://schemas.microsoft.com/office/drawing/2014/main" id="{C66BC804-0D7F-4827-EDDC-526F77C2933A}"/>
              </a:ext>
            </a:extLst>
          </p:cNvPr>
          <p:cNvSpPr/>
          <p:nvPr/>
        </p:nvSpPr>
        <p:spPr>
          <a:xfrm>
            <a:off x="1772816" y="4355242"/>
            <a:ext cx="8901404" cy="151299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r>
              <a:rPr lang="pl-PL" sz="24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Sieć dróg gminnych ma łączną długość 85,957 km,</a:t>
            </a:r>
            <a:br>
              <a:rPr lang="pl-PL" sz="24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pl-PL" sz="24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w tym 51,268 km na terenie wiejskim oraz 34,689 km na terenie miejskim.</a:t>
            </a:r>
          </a:p>
        </p:txBody>
      </p:sp>
      <p:sp>
        <p:nvSpPr>
          <p:cNvPr id="4" name="Strzałka: w dół 3">
            <a:extLst>
              <a:ext uri="{FF2B5EF4-FFF2-40B4-BE49-F238E27FC236}">
                <a16:creationId xmlns:a16="http://schemas.microsoft.com/office/drawing/2014/main" id="{8E9DC7F6-07FE-C0A4-16E5-118FDA1B07E6}"/>
              </a:ext>
            </a:extLst>
          </p:cNvPr>
          <p:cNvSpPr/>
          <p:nvPr/>
        </p:nvSpPr>
        <p:spPr>
          <a:xfrm>
            <a:off x="5852171" y="3686194"/>
            <a:ext cx="379445" cy="485193"/>
          </a:xfrm>
          <a:prstGeom prst="down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endParaRPr lang="pl-PL" sz="1801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19" name="Obraz 18">
            <a:extLst>
              <a:ext uri="{FF2B5EF4-FFF2-40B4-BE49-F238E27FC236}">
                <a16:creationId xmlns:a16="http://schemas.microsoft.com/office/drawing/2014/main" id="{D261AA7D-F2DA-049D-7AF1-1FB1C05F7B4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486" y="2255175"/>
            <a:ext cx="1362268" cy="608763"/>
          </a:xfrm>
          <a:prstGeom prst="rect">
            <a:avLst/>
          </a:prstGeom>
        </p:spPr>
      </p:pic>
      <p:pic>
        <p:nvPicPr>
          <p:cNvPr id="21" name="Obraz 20">
            <a:extLst>
              <a:ext uri="{FF2B5EF4-FFF2-40B4-BE49-F238E27FC236}">
                <a16:creationId xmlns:a16="http://schemas.microsoft.com/office/drawing/2014/main" id="{970FE9EE-E89A-0D0D-8B5E-D99651D16A1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1150" y="2255175"/>
            <a:ext cx="1362268" cy="608763"/>
          </a:xfrm>
          <a:prstGeom prst="rect">
            <a:avLst/>
          </a:prstGeom>
        </p:spPr>
      </p:pic>
      <p:pic>
        <p:nvPicPr>
          <p:cNvPr id="22" name="Obraz 21">
            <a:extLst>
              <a:ext uri="{FF2B5EF4-FFF2-40B4-BE49-F238E27FC236}">
                <a16:creationId xmlns:a16="http://schemas.microsoft.com/office/drawing/2014/main" id="{A0878221-BCD4-EF8B-3649-84401A5DFEB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53" y="2236727"/>
            <a:ext cx="1362268" cy="60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0823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99F0B9C-1E59-990C-21BA-9294667681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585" y="157033"/>
            <a:ext cx="11828834" cy="729612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2024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6521473B-7F8B-05D6-6184-3937E89214DE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66011" y="273784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id="{90664A0E-D66F-3DB6-7D1E-13090066B5D1}"/>
              </a:ext>
            </a:extLst>
          </p:cNvPr>
          <p:cNvSpPr/>
          <p:nvPr/>
        </p:nvSpPr>
        <p:spPr>
          <a:xfrm>
            <a:off x="2517255" y="1274547"/>
            <a:ext cx="7049276" cy="9144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r>
              <a:rPr lang="pl-PL" sz="4400" b="1" dirty="0">
                <a:solidFill>
                  <a:srgbClr val="002060"/>
                </a:solidFill>
                <a:latin typeface="Calibri" panose="020F0502020204030204"/>
              </a:rPr>
              <a:t>Gminny transport zbiorowy</a:t>
            </a:r>
          </a:p>
        </p:txBody>
      </p:sp>
      <p:sp>
        <p:nvSpPr>
          <p:cNvPr id="7" name="Strzałka: w dół 6">
            <a:extLst>
              <a:ext uri="{FF2B5EF4-FFF2-40B4-BE49-F238E27FC236}">
                <a16:creationId xmlns:a16="http://schemas.microsoft.com/office/drawing/2014/main" id="{21C416D8-E082-D971-87FF-ABFE74B40EA3}"/>
              </a:ext>
            </a:extLst>
          </p:cNvPr>
          <p:cNvSpPr/>
          <p:nvPr/>
        </p:nvSpPr>
        <p:spPr>
          <a:xfrm>
            <a:off x="2908041" y="758636"/>
            <a:ext cx="379445" cy="485193"/>
          </a:xfrm>
          <a:prstGeom prst="down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endParaRPr lang="pl-PL" sz="1801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F78F62FE-4D4D-A0CB-3AD9-2049BE38551F}"/>
              </a:ext>
            </a:extLst>
          </p:cNvPr>
          <p:cNvSpPr txBox="1"/>
          <p:nvPr/>
        </p:nvSpPr>
        <p:spPr>
          <a:xfrm>
            <a:off x="713294" y="2569676"/>
            <a:ext cx="291631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11">
              <a:defRPr/>
            </a:pPr>
            <a:r>
              <a:rPr lang="pl-PL" sz="24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finansowany</a:t>
            </a:r>
            <a:br>
              <a:rPr lang="pl-PL" sz="24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pl-PL" sz="24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z Funduszu Rozwoju Przewozów Autobusowych</a:t>
            </a:r>
          </a:p>
        </p:txBody>
      </p:sp>
      <p:sp>
        <p:nvSpPr>
          <p:cNvPr id="16" name="pole tekstowe 15">
            <a:extLst>
              <a:ext uri="{FF2B5EF4-FFF2-40B4-BE49-F238E27FC236}">
                <a16:creationId xmlns:a16="http://schemas.microsoft.com/office/drawing/2014/main" id="{5C3F67FE-3B24-76CE-F075-4098A30B03B5}"/>
              </a:ext>
            </a:extLst>
          </p:cNvPr>
          <p:cNvSpPr txBox="1"/>
          <p:nvPr/>
        </p:nvSpPr>
        <p:spPr>
          <a:xfrm>
            <a:off x="4708795" y="2737270"/>
            <a:ext cx="260957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11">
              <a:defRPr/>
            </a:pPr>
            <a:r>
              <a:rPr lang="pl-PL" sz="2400" b="1" kern="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</a:p>
          <a:p>
            <a:pPr algn="ctr" defTabSz="914411">
              <a:defRPr/>
            </a:pPr>
            <a:r>
              <a:rPr lang="pl-PL" sz="24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linii autobusowych</a:t>
            </a:r>
          </a:p>
        </p:txBody>
      </p:sp>
      <p:sp>
        <p:nvSpPr>
          <p:cNvPr id="20" name="pole tekstowe 19">
            <a:extLst>
              <a:ext uri="{FF2B5EF4-FFF2-40B4-BE49-F238E27FC236}">
                <a16:creationId xmlns:a16="http://schemas.microsoft.com/office/drawing/2014/main" id="{94D76D18-9DD6-4420-DC1E-0B78DB1B6731}"/>
              </a:ext>
            </a:extLst>
          </p:cNvPr>
          <p:cNvSpPr txBox="1"/>
          <p:nvPr/>
        </p:nvSpPr>
        <p:spPr>
          <a:xfrm>
            <a:off x="9187016" y="2431544"/>
            <a:ext cx="241438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11">
              <a:defRPr/>
            </a:pPr>
            <a:r>
              <a:rPr lang="pl-PL" sz="2400" b="1" kern="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ponad 200 km</a:t>
            </a:r>
          </a:p>
          <a:p>
            <a:pPr algn="ctr" defTabSz="914411">
              <a:defRPr/>
            </a:pPr>
            <a:r>
              <a:rPr lang="pl-PL" sz="2400" b="1" kern="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ł</a:t>
            </a:r>
            <a:r>
              <a:rPr lang="pl-PL" sz="2400" b="1" kern="0" dirty="0" err="1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ączna</a:t>
            </a:r>
            <a:r>
              <a:rPr lang="pl-PL" sz="2400" b="1" kern="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długość linii autobusowych </a:t>
            </a:r>
          </a:p>
        </p:txBody>
      </p:sp>
      <p:sp>
        <p:nvSpPr>
          <p:cNvPr id="3" name="Prostokąt: zaokrąglone rogi 2">
            <a:extLst>
              <a:ext uri="{FF2B5EF4-FFF2-40B4-BE49-F238E27FC236}">
                <a16:creationId xmlns:a16="http://schemas.microsoft.com/office/drawing/2014/main" id="{C66BC804-0D7F-4827-EDDC-526F77C2933A}"/>
              </a:ext>
            </a:extLst>
          </p:cNvPr>
          <p:cNvSpPr/>
          <p:nvPr/>
        </p:nvSpPr>
        <p:spPr>
          <a:xfrm>
            <a:off x="2428613" y="4594543"/>
            <a:ext cx="7137918" cy="21923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l-PL" sz="1801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1. KONIECPOL - PĘKOWIEC PRZEZ ZARÓG, OBLASY</a:t>
            </a:r>
          </a:p>
          <a:p>
            <a:pPr algn="just"/>
            <a:r>
              <a:rPr lang="pl-PL" sz="1801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2. KONIECPOL - LUBORCZA PRZEZ KONIECPOL STARY</a:t>
            </a:r>
          </a:p>
          <a:p>
            <a:pPr algn="just"/>
            <a:r>
              <a:rPr lang="pl-PL" sz="1801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3. KONIECPOL - ŁYSAKÓW PRZEZ TEODORÓW</a:t>
            </a:r>
          </a:p>
          <a:p>
            <a:pPr algn="just"/>
            <a:r>
              <a:rPr lang="pl-PL" sz="1801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4. KONIECPOL - ŁABĘDŹ PRZEZ OKOŁOWICE</a:t>
            </a:r>
          </a:p>
          <a:p>
            <a:pPr algn="just"/>
            <a:r>
              <a:rPr lang="pl-PL" sz="1801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5. TERESÓW - RADOSZEWNICA PRZEZ STARY KONIECPOL</a:t>
            </a:r>
          </a:p>
          <a:p>
            <a:pPr algn="just"/>
            <a:r>
              <a:rPr lang="pl-PL" sz="1801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6. KONIECPOL - ŁYSINY PRZEZ ŁABĘDŹ</a:t>
            </a:r>
          </a:p>
        </p:txBody>
      </p:sp>
      <p:sp>
        <p:nvSpPr>
          <p:cNvPr id="4" name="Strzałka: w dół 3">
            <a:extLst>
              <a:ext uri="{FF2B5EF4-FFF2-40B4-BE49-F238E27FC236}">
                <a16:creationId xmlns:a16="http://schemas.microsoft.com/office/drawing/2014/main" id="{8E9DC7F6-07FE-C0A4-16E5-118FDA1B07E6}"/>
              </a:ext>
            </a:extLst>
          </p:cNvPr>
          <p:cNvSpPr/>
          <p:nvPr/>
        </p:nvSpPr>
        <p:spPr>
          <a:xfrm>
            <a:off x="5823858" y="4023474"/>
            <a:ext cx="379445" cy="485193"/>
          </a:xfrm>
          <a:prstGeom prst="down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endParaRPr lang="pl-PL" sz="1801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B1374074-76AF-1578-60B4-8F97BE2B821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84" y="2529616"/>
            <a:ext cx="947435" cy="503852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800AB8D3-69EC-A9A0-B915-75E60C34FF1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3015" y="2581178"/>
            <a:ext cx="947435" cy="503852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A7093696-7E8F-094B-EE67-C663DD616B7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9580" y="2580158"/>
            <a:ext cx="947435" cy="503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8897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99F0B9C-1E59-990C-21BA-9294667681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585" y="157033"/>
            <a:ext cx="11828834" cy="729612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2024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6521473B-7F8B-05D6-6184-3937E89214DE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66011" y="273784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id="{90664A0E-D66F-3DB6-7D1E-13090066B5D1}"/>
              </a:ext>
            </a:extLst>
          </p:cNvPr>
          <p:cNvSpPr/>
          <p:nvPr/>
        </p:nvSpPr>
        <p:spPr>
          <a:xfrm>
            <a:off x="2517255" y="1274547"/>
            <a:ext cx="7049276" cy="9144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r>
              <a:rPr lang="pl-PL" sz="4400" b="1" dirty="0">
                <a:solidFill>
                  <a:srgbClr val="002060"/>
                </a:solidFill>
                <a:latin typeface="Calibri" panose="020F0502020204030204"/>
              </a:rPr>
              <a:t>Rolnictwo</a:t>
            </a:r>
          </a:p>
        </p:txBody>
      </p:sp>
      <p:sp>
        <p:nvSpPr>
          <p:cNvPr id="7" name="Strzałka: w dół 6">
            <a:extLst>
              <a:ext uri="{FF2B5EF4-FFF2-40B4-BE49-F238E27FC236}">
                <a16:creationId xmlns:a16="http://schemas.microsoft.com/office/drawing/2014/main" id="{21C416D8-E082-D971-87FF-ABFE74B40EA3}"/>
              </a:ext>
            </a:extLst>
          </p:cNvPr>
          <p:cNvSpPr/>
          <p:nvPr/>
        </p:nvSpPr>
        <p:spPr>
          <a:xfrm>
            <a:off x="3729135" y="838000"/>
            <a:ext cx="379445" cy="485193"/>
          </a:xfrm>
          <a:prstGeom prst="down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endParaRPr lang="pl-PL" sz="1801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pole tekstowe 15">
            <a:extLst>
              <a:ext uri="{FF2B5EF4-FFF2-40B4-BE49-F238E27FC236}">
                <a16:creationId xmlns:a16="http://schemas.microsoft.com/office/drawing/2014/main" id="{5C3F67FE-3B24-76CE-F075-4098A30B03B5}"/>
              </a:ext>
            </a:extLst>
          </p:cNvPr>
          <p:cNvSpPr txBox="1"/>
          <p:nvPr/>
        </p:nvSpPr>
        <p:spPr>
          <a:xfrm>
            <a:off x="4737108" y="2275612"/>
            <a:ext cx="2609570" cy="1215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11">
              <a:defRPr/>
            </a:pPr>
            <a:r>
              <a:rPr lang="pl-PL" sz="2500" b="1" dirty="0">
                <a:solidFill>
                  <a:srgbClr val="FF000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2142</a:t>
            </a:r>
          </a:p>
          <a:p>
            <a:pPr algn="ctr" defTabSz="914411">
              <a:defRPr/>
            </a:pPr>
            <a:r>
              <a:rPr lang="pl-PL" sz="24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gospodarstwa rolne</a:t>
            </a:r>
          </a:p>
        </p:txBody>
      </p:sp>
      <p:sp>
        <p:nvSpPr>
          <p:cNvPr id="3" name="Prostokąt: zaokrąglone rogi 2">
            <a:extLst>
              <a:ext uri="{FF2B5EF4-FFF2-40B4-BE49-F238E27FC236}">
                <a16:creationId xmlns:a16="http://schemas.microsoft.com/office/drawing/2014/main" id="{C66BC804-0D7F-4827-EDDC-526F77C2933A}"/>
              </a:ext>
            </a:extLst>
          </p:cNvPr>
          <p:cNvSpPr/>
          <p:nvPr/>
        </p:nvSpPr>
        <p:spPr>
          <a:xfrm>
            <a:off x="707571" y="4142792"/>
            <a:ext cx="10776857" cy="217562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4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Gmina Koniecpol ma charakter rolniczy – dominacja użytków rolnych. </a:t>
            </a:r>
          </a:p>
          <a:p>
            <a:pPr algn="ctr"/>
            <a:r>
              <a:rPr lang="pl-PL" sz="24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Łączna powierzchnia użytków rolnych w gminie wynosi </a:t>
            </a:r>
            <a:r>
              <a:rPr lang="pl-PL" sz="2400" b="1" dirty="0">
                <a:solidFill>
                  <a:srgbClr val="FF000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9 837,7386</a:t>
            </a:r>
            <a:r>
              <a:rPr lang="pl-PL" sz="24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pl-PL" sz="2400" b="1" dirty="0">
                <a:solidFill>
                  <a:srgbClr val="FF000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ha</a:t>
            </a:r>
            <a:r>
              <a:rPr lang="pl-PL" sz="24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</a:p>
          <a:p>
            <a:pPr algn="ctr"/>
            <a:r>
              <a:rPr lang="pl-PL" sz="24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Wśród użytków rolnych przeważają grunty orne – stanowią ponad 53% obszaru miasta i 62% obszarów wiejskich. </a:t>
            </a:r>
            <a:endParaRPr lang="pl-PL" sz="1801" b="1" dirty="0">
              <a:solidFill>
                <a:srgbClr val="E7E6E6">
                  <a:lumMod val="25000"/>
                </a:srgb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trzałka: w dół 3">
            <a:extLst>
              <a:ext uri="{FF2B5EF4-FFF2-40B4-BE49-F238E27FC236}">
                <a16:creationId xmlns:a16="http://schemas.microsoft.com/office/drawing/2014/main" id="{8E9DC7F6-07FE-C0A4-16E5-118FDA1B07E6}"/>
              </a:ext>
            </a:extLst>
          </p:cNvPr>
          <p:cNvSpPr/>
          <p:nvPr/>
        </p:nvSpPr>
        <p:spPr>
          <a:xfrm>
            <a:off x="5852170" y="3429000"/>
            <a:ext cx="379445" cy="485193"/>
          </a:xfrm>
          <a:prstGeom prst="down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endParaRPr lang="pl-PL" sz="1801">
              <a:solidFill>
                <a:prstClr val="white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8238124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99F0B9C-1E59-990C-21BA-9294667681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585" y="157033"/>
            <a:ext cx="11828834" cy="729612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2024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6521473B-7F8B-05D6-6184-3937E89214DE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66011" y="273784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id="{90664A0E-D66F-3DB6-7D1E-13090066B5D1}"/>
              </a:ext>
            </a:extLst>
          </p:cNvPr>
          <p:cNvSpPr/>
          <p:nvPr/>
        </p:nvSpPr>
        <p:spPr>
          <a:xfrm>
            <a:off x="2981131" y="1143117"/>
            <a:ext cx="5850293" cy="9144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r>
              <a:rPr lang="pl-PL" sz="4400" b="1" dirty="0">
                <a:solidFill>
                  <a:srgbClr val="002060"/>
                </a:solidFill>
                <a:latin typeface="Calibri" panose="020F0502020204030204"/>
              </a:rPr>
              <a:t>Gospodarka odpadami</a:t>
            </a:r>
          </a:p>
        </p:txBody>
      </p:sp>
      <p:sp>
        <p:nvSpPr>
          <p:cNvPr id="7" name="Strzałka: w dół 6">
            <a:extLst>
              <a:ext uri="{FF2B5EF4-FFF2-40B4-BE49-F238E27FC236}">
                <a16:creationId xmlns:a16="http://schemas.microsoft.com/office/drawing/2014/main" id="{21C416D8-E082-D971-87FF-ABFE74B40EA3}"/>
              </a:ext>
            </a:extLst>
          </p:cNvPr>
          <p:cNvSpPr/>
          <p:nvPr/>
        </p:nvSpPr>
        <p:spPr>
          <a:xfrm>
            <a:off x="5716555" y="769895"/>
            <a:ext cx="379445" cy="485193"/>
          </a:xfrm>
          <a:prstGeom prst="down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endParaRPr lang="pl-PL" sz="1801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8D3F1389-5BA2-BB56-DD05-C1938BA1B7A0}"/>
              </a:ext>
            </a:extLst>
          </p:cNvPr>
          <p:cNvSpPr txBox="1"/>
          <p:nvPr/>
        </p:nvSpPr>
        <p:spPr>
          <a:xfrm>
            <a:off x="366011" y="2509675"/>
            <a:ext cx="231865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2400" b="1" kern="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6216</a:t>
            </a:r>
          </a:p>
          <a:p>
            <a:pPr algn="ctr"/>
            <a:r>
              <a:rPr lang="pl-PL" sz="2400" b="1" kern="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ilość osób ujętych </a:t>
            </a:r>
            <a:br>
              <a:rPr lang="pl-PL" sz="2400" b="1" kern="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pl-PL" sz="2400" b="1" kern="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w deklaracjach</a:t>
            </a:r>
            <a:endParaRPr lang="pl-PL" sz="2400" dirty="0">
              <a:solidFill>
                <a:srgbClr val="002060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90221A9F-9708-B1CB-94C7-91937A80DD9B}"/>
              </a:ext>
            </a:extLst>
          </p:cNvPr>
          <p:cNvSpPr txBox="1"/>
          <p:nvPr/>
        </p:nvSpPr>
        <p:spPr>
          <a:xfrm>
            <a:off x="2981131" y="2509675"/>
            <a:ext cx="9029288" cy="4063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b="1" kern="10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Z gospodarstw domowych w 2024 r. odbierane były następujące rodzaje odpadów: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pl-PL" b="1" kern="10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bezpośrednio z nieruchomości: niesegregowane (zmieszane) odpady komunalne </a:t>
            </a:r>
            <a:r>
              <a:rPr lang="pl-PL" b="1" kern="100" dirty="0">
                <a:solidFill>
                  <a:srgbClr val="FF000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(595,10 Mg)</a:t>
            </a:r>
            <a:r>
              <a:rPr lang="pl-PL" b="1" kern="10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pl-PL" b="1" kern="10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odpady zbierane w sposób selektywny następujących frakcji:</a:t>
            </a:r>
          </a:p>
          <a:p>
            <a:pPr marL="285750" indent="-285750"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pl-PL" b="1" kern="10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Papier </a:t>
            </a:r>
            <a:r>
              <a:rPr lang="pl-PL" b="1" kern="100" dirty="0">
                <a:solidFill>
                  <a:srgbClr val="FF000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(82,3 Mg)</a:t>
            </a:r>
          </a:p>
          <a:p>
            <a:pPr marL="285750" indent="-285750"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pl-PL" b="1" kern="10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Tworzywa sztuczne, metal, odpady opakowaniowe wielomateriałowe </a:t>
            </a:r>
            <a:r>
              <a:rPr lang="pl-PL" b="1" kern="100" dirty="0">
                <a:solidFill>
                  <a:srgbClr val="FF000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(682,69 Mg)</a:t>
            </a:r>
          </a:p>
          <a:p>
            <a:pPr marL="285750" indent="-285750"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pl-PL" b="1" kern="10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Szkło </a:t>
            </a:r>
            <a:r>
              <a:rPr lang="pl-PL" b="1" kern="100" dirty="0">
                <a:solidFill>
                  <a:srgbClr val="FF000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(262,79 Mg)</a:t>
            </a:r>
          </a:p>
          <a:p>
            <a:pPr marL="285750" indent="-285750"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pl-PL" b="1" kern="10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Bioodpady </a:t>
            </a:r>
            <a:r>
              <a:rPr lang="pl-PL" b="1" kern="100" dirty="0">
                <a:solidFill>
                  <a:srgbClr val="FF000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(329,61 Mg)</a:t>
            </a:r>
          </a:p>
          <a:p>
            <a:pPr marL="285750" indent="-285750"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pl-PL" b="1" kern="10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Popiół </a:t>
            </a:r>
            <a:r>
              <a:rPr lang="pl-PL" b="1" kern="100" dirty="0">
                <a:solidFill>
                  <a:srgbClr val="FF000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(63,4 Mg)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b="1" kern="10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- w systemie obwoźnych zbiórek dwa razy w roku - odpady wielkogabarytowe (m.in. meble) – </a:t>
            </a:r>
            <a:r>
              <a:rPr lang="pl-PL" b="1" kern="100" dirty="0">
                <a:solidFill>
                  <a:srgbClr val="FF000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172,11 Mg</a:t>
            </a:r>
          </a:p>
        </p:txBody>
      </p:sp>
      <p:pic>
        <p:nvPicPr>
          <p:cNvPr id="13" name="Obraz 12" descr="Coat of arms of Koniecpol">
            <a:extLst>
              <a:ext uri="{FF2B5EF4-FFF2-40B4-BE49-F238E27FC236}">
                <a16:creationId xmlns:a16="http://schemas.microsoft.com/office/drawing/2014/main" id="{65A26717-F29C-5D29-F9A5-D1115B4B113F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66011" y="2509675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176775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A52A8-A7A5-4B97-DDD7-9230C36710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490FF97-516D-1839-75F0-9FA2EC9DD9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992" y="98989"/>
            <a:ext cx="11828834" cy="729612"/>
          </a:xfrm>
          <a:solidFill>
            <a:schemeClr val="accent4">
              <a:lumMod val="60000"/>
              <a:lumOff val="40000"/>
            </a:schemeClr>
          </a:solidFill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2024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6C90E1AB-E2C5-04FD-59BB-D02CF2F995B7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46675" y="215740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Prostokąt: zaokrąglone rogi 2">
            <a:extLst>
              <a:ext uri="{FF2B5EF4-FFF2-40B4-BE49-F238E27FC236}">
                <a16:creationId xmlns:a16="http://schemas.microsoft.com/office/drawing/2014/main" id="{1816320D-B9E2-297B-AD29-866309EF1CAF}"/>
              </a:ext>
            </a:extLst>
          </p:cNvPr>
          <p:cNvSpPr/>
          <p:nvPr/>
        </p:nvSpPr>
        <p:spPr>
          <a:xfrm>
            <a:off x="2645229" y="1133787"/>
            <a:ext cx="5850293" cy="59237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Bezrobocie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D0F95C79-2545-5A87-6EE9-A2A2ECC4D4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809" y="2258008"/>
            <a:ext cx="7445828" cy="36999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516908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99F0B9C-1E59-990C-21BA-9294667681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585" y="157033"/>
            <a:ext cx="11828834" cy="729612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2024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6521473B-7F8B-05D6-6184-3937E89214DE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66011" y="273784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id="{90664A0E-D66F-3DB6-7D1E-13090066B5D1}"/>
              </a:ext>
            </a:extLst>
          </p:cNvPr>
          <p:cNvSpPr/>
          <p:nvPr/>
        </p:nvSpPr>
        <p:spPr>
          <a:xfrm>
            <a:off x="2943808" y="963443"/>
            <a:ext cx="5850293" cy="66942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r>
              <a:rPr lang="pl-PL" sz="4400" b="1" dirty="0">
                <a:solidFill>
                  <a:srgbClr val="E7E6E6">
                    <a:lumMod val="25000"/>
                  </a:srgbClr>
                </a:solidFill>
                <a:latin typeface="Calibri" panose="020F0502020204030204"/>
              </a:rPr>
              <a:t>Budżet gminny</a:t>
            </a:r>
          </a:p>
        </p:txBody>
      </p:sp>
      <p:sp>
        <p:nvSpPr>
          <p:cNvPr id="7" name="Strzałka: w dół 6">
            <a:extLst>
              <a:ext uri="{FF2B5EF4-FFF2-40B4-BE49-F238E27FC236}">
                <a16:creationId xmlns:a16="http://schemas.microsoft.com/office/drawing/2014/main" id="{21C416D8-E082-D971-87FF-ABFE74B40EA3}"/>
              </a:ext>
            </a:extLst>
          </p:cNvPr>
          <p:cNvSpPr/>
          <p:nvPr/>
        </p:nvSpPr>
        <p:spPr>
          <a:xfrm>
            <a:off x="3010677" y="644048"/>
            <a:ext cx="379445" cy="485193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endParaRPr lang="pl-PL" sz="1801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65773B8C-B961-7BF7-D5EB-A85B45CB020E}"/>
              </a:ext>
            </a:extLst>
          </p:cNvPr>
          <p:cNvSpPr txBox="1"/>
          <p:nvPr/>
        </p:nvSpPr>
        <p:spPr>
          <a:xfrm>
            <a:off x="657807" y="1632868"/>
            <a:ext cx="1069754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Gmina w roku 2024 utrzymywała budżet na bardzo wysokim poziomie – wykonane wydatki wynosiły ponad </a:t>
            </a:r>
            <a:r>
              <a:rPr lang="pl-PL" sz="2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79,1 mln zł</a:t>
            </a:r>
            <a:r>
              <a:rPr lang="pl-PL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, czyli o ponad trzy razy więcej niż jeszcze kilka lat temu.</a:t>
            </a:r>
            <a:endParaRPr lang="pl-PL" sz="24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2" name="Obraz 11">
            <a:extLst>
              <a:ext uri="{FF2B5EF4-FFF2-40B4-BE49-F238E27FC236}">
                <a16:creationId xmlns:a16="http://schemas.microsoft.com/office/drawing/2014/main" id="{FB139A70-2930-0837-AFCA-E3816013E6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053" y="2785646"/>
            <a:ext cx="8611802" cy="3915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9676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99F0B9C-1E59-990C-21BA-9294667681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585" y="157033"/>
            <a:ext cx="11828834" cy="729612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2024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6521473B-7F8B-05D6-6184-3937E89214DE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66011" y="273784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id="{90664A0E-D66F-3DB6-7D1E-13090066B5D1}"/>
              </a:ext>
            </a:extLst>
          </p:cNvPr>
          <p:cNvSpPr/>
          <p:nvPr/>
        </p:nvSpPr>
        <p:spPr>
          <a:xfrm>
            <a:off x="2981131" y="1143117"/>
            <a:ext cx="5850293" cy="9144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r>
              <a:rPr lang="pl-PL" sz="4400" b="1" dirty="0">
                <a:solidFill>
                  <a:srgbClr val="E7E6E6">
                    <a:lumMod val="25000"/>
                  </a:srgbClr>
                </a:solidFill>
                <a:latin typeface="Calibri" panose="020F0502020204030204"/>
              </a:rPr>
              <a:t>Budżet gminy</a:t>
            </a:r>
          </a:p>
        </p:txBody>
      </p:sp>
      <p:sp>
        <p:nvSpPr>
          <p:cNvPr id="7" name="Strzałka: w dół 6">
            <a:extLst>
              <a:ext uri="{FF2B5EF4-FFF2-40B4-BE49-F238E27FC236}">
                <a16:creationId xmlns:a16="http://schemas.microsoft.com/office/drawing/2014/main" id="{21C416D8-E082-D971-87FF-ABFE74B40EA3}"/>
              </a:ext>
            </a:extLst>
          </p:cNvPr>
          <p:cNvSpPr/>
          <p:nvPr/>
        </p:nvSpPr>
        <p:spPr>
          <a:xfrm>
            <a:off x="5716555" y="769895"/>
            <a:ext cx="379445" cy="485193"/>
          </a:xfrm>
          <a:prstGeom prst="down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endParaRPr lang="pl-PL" sz="1801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9C9389BB-19FB-1934-6E3E-3A151F8D258A}"/>
              </a:ext>
            </a:extLst>
          </p:cNvPr>
          <p:cNvSpPr txBox="1"/>
          <p:nvPr/>
        </p:nvSpPr>
        <p:spPr>
          <a:xfrm>
            <a:off x="1642187" y="2313989"/>
            <a:ext cx="852818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2400" b="1" dirty="0">
                <a:solidFill>
                  <a:srgbClr val="002060"/>
                </a:solidFill>
              </a:rPr>
              <a:t>W roku 2024 gmina wypracowała dodatnią nadwyżkę operacyjną w wysokości 3 810 801,40 zł, dzięki przewadze dochodów bieżących nad wydatkami bieżącymi.</a:t>
            </a:r>
          </a:p>
          <a:p>
            <a:endParaRPr lang="pl-PL" dirty="0"/>
          </a:p>
        </p:txBody>
      </p:sp>
      <p:pic>
        <p:nvPicPr>
          <p:cNvPr id="12" name="Obraz 11">
            <a:extLst>
              <a:ext uri="{FF2B5EF4-FFF2-40B4-BE49-F238E27FC236}">
                <a16:creationId xmlns:a16="http://schemas.microsoft.com/office/drawing/2014/main" id="{5EE0A3D9-40AE-4A91-180A-47928EF790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011" y="3484861"/>
            <a:ext cx="5019675" cy="326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4E96906D-C604-FF63-1D24-C0F84D3D99D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2140" y="3506169"/>
            <a:ext cx="5200650" cy="33051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2156068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99F0B9C-1E59-990C-21BA-9294667681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585" y="157033"/>
            <a:ext cx="11828834" cy="729612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2024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6521473B-7F8B-05D6-6184-3937E89214DE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66011" y="273784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id="{90664A0E-D66F-3DB6-7D1E-13090066B5D1}"/>
              </a:ext>
            </a:extLst>
          </p:cNvPr>
          <p:cNvSpPr/>
          <p:nvPr/>
        </p:nvSpPr>
        <p:spPr>
          <a:xfrm>
            <a:off x="2981131" y="1143117"/>
            <a:ext cx="5850293" cy="9144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r>
              <a:rPr lang="pl-PL" sz="4400" b="1" dirty="0">
                <a:solidFill>
                  <a:srgbClr val="E7E6E6">
                    <a:lumMod val="25000"/>
                  </a:srgbClr>
                </a:solidFill>
                <a:latin typeface="Calibri" panose="020F0502020204030204"/>
              </a:rPr>
              <a:t>Budżet gminy</a:t>
            </a:r>
          </a:p>
        </p:txBody>
      </p:sp>
      <p:sp>
        <p:nvSpPr>
          <p:cNvPr id="7" name="Strzałka: w dół 6">
            <a:extLst>
              <a:ext uri="{FF2B5EF4-FFF2-40B4-BE49-F238E27FC236}">
                <a16:creationId xmlns:a16="http://schemas.microsoft.com/office/drawing/2014/main" id="{21C416D8-E082-D971-87FF-ABFE74B40EA3}"/>
              </a:ext>
            </a:extLst>
          </p:cNvPr>
          <p:cNvSpPr/>
          <p:nvPr/>
        </p:nvSpPr>
        <p:spPr>
          <a:xfrm>
            <a:off x="5716555" y="769895"/>
            <a:ext cx="379445" cy="485193"/>
          </a:xfrm>
          <a:prstGeom prst="down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endParaRPr lang="pl-PL" sz="1801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6359A2ED-4C7A-9CE1-15CC-B5126A1E84FF}"/>
              </a:ext>
            </a:extLst>
          </p:cNvPr>
          <p:cNvSpPr txBox="1"/>
          <p:nvPr/>
        </p:nvSpPr>
        <p:spPr>
          <a:xfrm>
            <a:off x="541176" y="2233136"/>
            <a:ext cx="1140200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2400" b="1" dirty="0">
                <a:solidFill>
                  <a:srgbClr val="002060"/>
                </a:solidFill>
              </a:rPr>
              <a:t>Wydatki na oświatę znacząco dominowały w strukturze wydatków bieżących Gminy Koniecpol w 2024 roku. Stanowiły one największy udział spośród wszystkich działów – blisko 19 milionów złotych, co oznacza ponad 40% wszystkich wydatków bieżących.</a:t>
            </a:r>
          </a:p>
        </p:txBody>
      </p:sp>
      <p:sp>
        <p:nvSpPr>
          <p:cNvPr id="14" name="pole tekstowe 13">
            <a:extLst>
              <a:ext uri="{FF2B5EF4-FFF2-40B4-BE49-F238E27FC236}">
                <a16:creationId xmlns:a16="http://schemas.microsoft.com/office/drawing/2014/main" id="{2A3A011B-7258-7097-3E74-FCC60331ED68}"/>
              </a:ext>
            </a:extLst>
          </p:cNvPr>
          <p:cNvSpPr txBox="1"/>
          <p:nvPr/>
        </p:nvSpPr>
        <p:spPr>
          <a:xfrm>
            <a:off x="1609531" y="3868224"/>
            <a:ext cx="8766109" cy="184665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l-PL" sz="2400" b="1" dirty="0">
                <a:solidFill>
                  <a:srgbClr val="002060"/>
                </a:solidFill>
              </a:rPr>
              <a:t>W roku 2024 w budżecie gminy odnotowano nadwyżkę operacyjną:</a:t>
            </a:r>
          </a:p>
          <a:p>
            <a:pPr algn="ctr"/>
            <a:r>
              <a:rPr lang="pl-PL" sz="2400" b="1" dirty="0">
                <a:solidFill>
                  <a:srgbClr val="002060"/>
                </a:solidFill>
              </a:rPr>
              <a:t>NADWYŻKA OPERACYJNA – 3 810 801,40 ZŁ</a:t>
            </a:r>
          </a:p>
          <a:p>
            <a:pPr algn="ctr"/>
            <a:r>
              <a:rPr lang="pl-PL" sz="2400" b="1" dirty="0">
                <a:solidFill>
                  <a:srgbClr val="002060"/>
                </a:solidFill>
              </a:rPr>
              <a:t>DOCHODY BIEŻĄCE &gt; WYDATKI BIEŻĄCE</a:t>
            </a:r>
          </a:p>
          <a:p>
            <a:pPr algn="ctr"/>
            <a:r>
              <a:rPr lang="pl-PL" sz="2400" b="1" dirty="0">
                <a:solidFill>
                  <a:srgbClr val="002060"/>
                </a:solidFill>
              </a:rPr>
              <a:t>50 531 857,84  ZŁ &gt; 46 721 056,44 ZŁ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6223384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99F0B9C-1E59-990C-21BA-9294667681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645" y="240774"/>
            <a:ext cx="11828834" cy="729612"/>
          </a:xfrm>
          <a:solidFill>
            <a:schemeClr val="accent4">
              <a:lumMod val="60000"/>
              <a:lumOff val="40000"/>
            </a:schemeClr>
          </a:solidFill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2024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6521473B-7F8B-05D6-6184-3937E89214DE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412663" y="357523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DE44B8F4-FC48-FFDB-6EC8-66DE36DFB9B9}"/>
              </a:ext>
            </a:extLst>
          </p:cNvPr>
          <p:cNvSpPr txBox="1"/>
          <p:nvPr/>
        </p:nvSpPr>
        <p:spPr>
          <a:xfrm>
            <a:off x="335903" y="1472187"/>
            <a:ext cx="10459616" cy="230832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just"/>
            <a:r>
              <a:rPr lang="pl-PL" sz="24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Dokument został opracowany na podstawie danych i informacji pozyskanych z poszczególnych działów Urzędu Miasta i Gminy Koniecpol, jednostek organizacyjnych, Powiatowego Urzędu Pracy, Komisariatu Policji w Koniecpolu, Komendy Miejskiej Policji w Częstochowie, Miejskiego Przedsiębiorstwa Komunalnego w Koniecpolu Sp. z o.o., dostępnych analiz i danych statystycznych publikowanych przez Główny Urząd Statystyczny. 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C29B586C-56C0-42F8-6D62-B422D22BE791}"/>
              </a:ext>
            </a:extLst>
          </p:cNvPr>
          <p:cNvSpPr txBox="1"/>
          <p:nvPr/>
        </p:nvSpPr>
        <p:spPr>
          <a:xfrm>
            <a:off x="2514600" y="4626725"/>
            <a:ext cx="7758403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pl-PL" sz="24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Raport opublikowano na stronie Biuletynu Informacji Publicznej pod adresem: </a:t>
            </a:r>
            <a:r>
              <a:rPr lang="pl-PL" sz="2400" b="1" u="sng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https://bip.koniecpol.pl/</a:t>
            </a:r>
            <a:r>
              <a:rPr lang="pl-PL" sz="24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pl-PL" sz="2400" dirty="0">
              <a:solidFill>
                <a:srgbClr val="002060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29236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99F0B9C-1E59-990C-21BA-9294667681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585" y="157033"/>
            <a:ext cx="11828834" cy="729612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2024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6521473B-7F8B-05D6-6184-3937E89214DE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66011" y="273784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id="{90664A0E-D66F-3DB6-7D1E-13090066B5D1}"/>
              </a:ext>
            </a:extLst>
          </p:cNvPr>
          <p:cNvSpPr/>
          <p:nvPr/>
        </p:nvSpPr>
        <p:spPr>
          <a:xfrm>
            <a:off x="2981130" y="797888"/>
            <a:ext cx="5850293" cy="9144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r>
              <a:rPr lang="pl-PL" sz="4400" b="1" dirty="0">
                <a:solidFill>
                  <a:srgbClr val="E7E6E6">
                    <a:lumMod val="25000"/>
                  </a:srgbClr>
                </a:solidFill>
                <a:latin typeface="Calibri" panose="020F0502020204030204"/>
              </a:rPr>
              <a:t>Budżet gminy</a:t>
            </a:r>
          </a:p>
        </p:txBody>
      </p:sp>
      <p:sp>
        <p:nvSpPr>
          <p:cNvPr id="7" name="Strzałka: w dół 6">
            <a:extLst>
              <a:ext uri="{FF2B5EF4-FFF2-40B4-BE49-F238E27FC236}">
                <a16:creationId xmlns:a16="http://schemas.microsoft.com/office/drawing/2014/main" id="{21C416D8-E082-D971-87FF-ABFE74B40EA3}"/>
              </a:ext>
            </a:extLst>
          </p:cNvPr>
          <p:cNvSpPr/>
          <p:nvPr/>
        </p:nvSpPr>
        <p:spPr>
          <a:xfrm>
            <a:off x="3282685" y="1681459"/>
            <a:ext cx="379445" cy="485193"/>
          </a:xfrm>
          <a:prstGeom prst="down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endParaRPr lang="pl-PL" sz="1801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1ABBD9D2-76FA-23F3-F891-E5B9584DCA93}"/>
              </a:ext>
            </a:extLst>
          </p:cNvPr>
          <p:cNvSpPr txBox="1"/>
          <p:nvPr/>
        </p:nvSpPr>
        <p:spPr>
          <a:xfrm>
            <a:off x="129905" y="2983186"/>
            <a:ext cx="11828834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pl-PL" sz="2000" b="1" dirty="0">
                <a:solidFill>
                  <a:srgbClr val="002060"/>
                </a:solidFill>
              </a:rPr>
              <a:t>Prawie </a:t>
            </a:r>
            <a:r>
              <a:rPr lang="pl-PL" sz="2000" b="1" dirty="0">
                <a:solidFill>
                  <a:srgbClr val="FF0000"/>
                </a:solidFill>
              </a:rPr>
              <a:t>41% wydatków przeznaczono na inwestycje</a:t>
            </a:r>
            <a:r>
              <a:rPr lang="pl-PL" sz="2000" b="1" dirty="0">
                <a:solidFill>
                  <a:srgbClr val="002060"/>
                </a:solidFill>
              </a:rPr>
              <a:t>, co świadczy o rozwoju infrastrukturalnym.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pl-PL" sz="2000" b="1" dirty="0">
                <a:solidFill>
                  <a:srgbClr val="002060"/>
                </a:solidFill>
              </a:rPr>
              <a:t>Wysoka realizacja planów: zarówno dochody, jak i wydatki były realizowane na bardzo wysokim poziomie – bliskim 100%.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pl-PL" sz="2000" b="1" dirty="0">
                <a:solidFill>
                  <a:srgbClr val="002060"/>
                </a:solidFill>
              </a:rPr>
              <a:t>Duże nakłady na oświatę: największą kategorią wydatków bieżących pozostaje oświata i wychowanie, na którą przeznaczono blisko </a:t>
            </a:r>
            <a:r>
              <a:rPr lang="pl-PL" sz="2000" b="1" dirty="0">
                <a:solidFill>
                  <a:srgbClr val="FF0000"/>
                </a:solidFill>
              </a:rPr>
              <a:t>19 mln zł — to ponad 40%</a:t>
            </a:r>
            <a:r>
              <a:rPr lang="pl-PL" sz="2000" b="1" dirty="0">
                <a:solidFill>
                  <a:srgbClr val="002060"/>
                </a:solidFill>
              </a:rPr>
              <a:t> wszystkich wydatków bieżących.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pl-PL" sz="2000" b="1" dirty="0">
                <a:solidFill>
                  <a:srgbClr val="002060"/>
                </a:solidFill>
              </a:rPr>
              <a:t>Sytuacja finansowa gminy jest stabilna, chociaż skala zadań nakładanych na samorządy jest z roku na rok coraz większa. Gospodarka finansowa prowadzona jest w sposób przemyślany i bezpieczny. Zasadą jest zachowanie nadwyżki operacyjnej na odpowiednim poziomie oraz utrzymanie dopuszczalnych wskaźników obsługi zadłużenia, wynikających z ustawy o finansach publicznych.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pl-PL" sz="2000" b="1" dirty="0">
                <a:solidFill>
                  <a:srgbClr val="002060"/>
                </a:solidFill>
              </a:rPr>
              <a:t>Gmina posiada pozytywne opinie Regionalnej Izby Obrachunkowej o prowadzonych finansach, w tym w zakresie wykonania budżetu za rok 2024.</a:t>
            </a:r>
          </a:p>
        </p:txBody>
      </p:sp>
      <p:sp>
        <p:nvSpPr>
          <p:cNvPr id="11" name="Prostokąt: zaokrąglone rogi 10">
            <a:extLst>
              <a:ext uri="{FF2B5EF4-FFF2-40B4-BE49-F238E27FC236}">
                <a16:creationId xmlns:a16="http://schemas.microsoft.com/office/drawing/2014/main" id="{05CA2854-2299-513C-1549-29260A5667EC}"/>
              </a:ext>
            </a:extLst>
          </p:cNvPr>
          <p:cNvSpPr/>
          <p:nvPr/>
        </p:nvSpPr>
        <p:spPr>
          <a:xfrm>
            <a:off x="2981129" y="2166652"/>
            <a:ext cx="5850293" cy="474579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r>
              <a:rPr lang="pl-PL" sz="4400" b="1" dirty="0">
                <a:solidFill>
                  <a:srgbClr val="E7E6E6">
                    <a:lumMod val="25000"/>
                  </a:srgbClr>
                </a:solidFill>
                <a:latin typeface="Calibri" panose="020F0502020204030204"/>
              </a:rPr>
              <a:t>Wnioski</a:t>
            </a:r>
          </a:p>
        </p:txBody>
      </p:sp>
    </p:spTree>
    <p:extLst>
      <p:ext uri="{BB962C8B-B14F-4D97-AF65-F5344CB8AC3E}">
        <p14:creationId xmlns:p14="http://schemas.microsoft.com/office/powerpoint/2010/main" val="249986906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99F0B9C-1E59-990C-21BA-9294667681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585" y="157033"/>
            <a:ext cx="11828834" cy="729612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2024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6521473B-7F8B-05D6-6184-3937E89214DE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66011" y="273784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id="{90664A0E-D66F-3DB6-7D1E-13090066B5D1}"/>
              </a:ext>
            </a:extLst>
          </p:cNvPr>
          <p:cNvSpPr/>
          <p:nvPr/>
        </p:nvSpPr>
        <p:spPr>
          <a:xfrm>
            <a:off x="817938" y="1012491"/>
            <a:ext cx="10063065" cy="9144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r>
              <a:rPr lang="pl-PL" sz="4400" b="1" dirty="0">
                <a:solidFill>
                  <a:srgbClr val="002060"/>
                </a:solidFill>
                <a:latin typeface="Calibri" panose="020F0502020204030204"/>
              </a:rPr>
              <a:t>Pozyskiwanie funduszy zewnętrznych</a:t>
            </a:r>
          </a:p>
        </p:txBody>
      </p:sp>
      <p:sp>
        <p:nvSpPr>
          <p:cNvPr id="7" name="Strzałka: w dół 6">
            <a:extLst>
              <a:ext uri="{FF2B5EF4-FFF2-40B4-BE49-F238E27FC236}">
                <a16:creationId xmlns:a16="http://schemas.microsoft.com/office/drawing/2014/main" id="{21C416D8-E082-D971-87FF-ABFE74B40EA3}"/>
              </a:ext>
            </a:extLst>
          </p:cNvPr>
          <p:cNvSpPr/>
          <p:nvPr/>
        </p:nvSpPr>
        <p:spPr>
          <a:xfrm>
            <a:off x="1121274" y="769894"/>
            <a:ext cx="379445" cy="485193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endParaRPr lang="pl-PL" sz="1801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F78F62FE-4D4D-A0CB-3AD9-2049BE38551F}"/>
              </a:ext>
            </a:extLst>
          </p:cNvPr>
          <p:cNvSpPr txBox="1"/>
          <p:nvPr/>
        </p:nvSpPr>
        <p:spPr>
          <a:xfrm>
            <a:off x="2397052" y="2246846"/>
            <a:ext cx="378914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11">
              <a:defRPr/>
            </a:pPr>
            <a:r>
              <a:rPr lang="pl-PL" sz="2400" b="1" dirty="0">
                <a:solidFill>
                  <a:srgbClr val="FF000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15 320 171,18 zł</a:t>
            </a:r>
          </a:p>
          <a:p>
            <a:pPr algn="ctr" defTabSz="914411">
              <a:defRPr/>
            </a:pPr>
            <a:r>
              <a:rPr lang="pl-PL" sz="24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łączna kwota pozyskanego dofinansowania</a:t>
            </a:r>
          </a:p>
          <a:p>
            <a:pPr algn="ctr" defTabSz="914411">
              <a:defRPr/>
            </a:pPr>
            <a:r>
              <a:rPr lang="pl-PL" sz="24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w 2024 roku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4060E15F-4B98-9FEB-A0BF-ED1C566DEC05}"/>
              </a:ext>
            </a:extLst>
          </p:cNvPr>
          <p:cNvSpPr txBox="1"/>
          <p:nvPr/>
        </p:nvSpPr>
        <p:spPr>
          <a:xfrm>
            <a:off x="581641" y="5112281"/>
            <a:ext cx="10657112" cy="120032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l-PL" sz="2400" b="1" dirty="0">
                <a:solidFill>
                  <a:srgbClr val="002060"/>
                </a:solidFill>
              </a:rPr>
              <a:t>W 2024 roku Gmina Koniecpol pozyskała kwotę 15 320 171,18 zł, z różnych źródeł zewnętrznych – rządowych, unijnych i regionalnych. Środki te zostały przeznaczone na strategiczne inwestycje infrastrukturalne, społeczne i środowiskowe.</a:t>
            </a: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F68F57ED-CA76-C50E-54F8-91A6D837B1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026" y="2301876"/>
            <a:ext cx="930507" cy="742030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1BF6DDDB-4037-5689-6D4B-4DE696FB17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9123" y="2313989"/>
            <a:ext cx="930507" cy="742030"/>
          </a:xfrm>
          <a:prstGeom prst="rect">
            <a:avLst/>
          </a:prstGeom>
        </p:spPr>
      </p:pic>
      <p:sp>
        <p:nvSpPr>
          <p:cNvPr id="4" name="Strzałka: w dół 3">
            <a:extLst>
              <a:ext uri="{FF2B5EF4-FFF2-40B4-BE49-F238E27FC236}">
                <a16:creationId xmlns:a16="http://schemas.microsoft.com/office/drawing/2014/main" id="{DB4CF4D0-7DC4-4D4C-4F34-928992D320A4}"/>
              </a:ext>
            </a:extLst>
          </p:cNvPr>
          <p:cNvSpPr/>
          <p:nvPr/>
        </p:nvSpPr>
        <p:spPr>
          <a:xfrm>
            <a:off x="5530752" y="4533240"/>
            <a:ext cx="379445" cy="485193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endParaRPr lang="pl-PL" sz="1801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8E34EB4D-47A0-3584-B137-2171CAD58D4C}"/>
              </a:ext>
            </a:extLst>
          </p:cNvPr>
          <p:cNvSpPr txBox="1"/>
          <p:nvPr/>
        </p:nvSpPr>
        <p:spPr>
          <a:xfrm>
            <a:off x="6186196" y="2598003"/>
            <a:ext cx="378914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11">
              <a:defRPr/>
            </a:pPr>
            <a:r>
              <a:rPr lang="pl-PL" sz="24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15</a:t>
            </a:r>
          </a:p>
          <a:p>
            <a:pPr algn="ctr" defTabSz="914411">
              <a:defRPr/>
            </a:pPr>
            <a:r>
              <a:rPr lang="pl-PL" sz="24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projektów</a:t>
            </a:r>
          </a:p>
        </p:txBody>
      </p:sp>
    </p:spTree>
    <p:extLst>
      <p:ext uri="{BB962C8B-B14F-4D97-AF65-F5344CB8AC3E}">
        <p14:creationId xmlns:p14="http://schemas.microsoft.com/office/powerpoint/2010/main" val="240412816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51C108-51E7-C598-08F5-0F3B309246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6A39053-9ABC-9230-3F57-D0F02E1AA5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585" y="157033"/>
            <a:ext cx="11828834" cy="729612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2024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69C6FFF5-7ACE-BD4E-555E-3960A044D362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66011" y="273784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id="{C57C739C-19E9-19D3-278A-1343D5C19B92}"/>
              </a:ext>
            </a:extLst>
          </p:cNvPr>
          <p:cNvSpPr/>
          <p:nvPr/>
        </p:nvSpPr>
        <p:spPr>
          <a:xfrm>
            <a:off x="1110343" y="648598"/>
            <a:ext cx="8882742" cy="9144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endParaRPr lang="pl-PL" sz="4400" b="1" dirty="0">
              <a:solidFill>
                <a:srgbClr val="002060"/>
              </a:solidFill>
            </a:endParaRPr>
          </a:p>
          <a:p>
            <a:pPr algn="ctr" defTabSz="914411">
              <a:defRPr/>
            </a:pPr>
            <a:r>
              <a:rPr lang="pl-PL" sz="4400" b="1" dirty="0">
                <a:solidFill>
                  <a:srgbClr val="002060"/>
                </a:solidFill>
              </a:rPr>
              <a:t>Pozyskiwanie funduszy zewnętrznych</a:t>
            </a:r>
          </a:p>
          <a:p>
            <a:pPr algn="ctr" defTabSz="914411">
              <a:defRPr/>
            </a:pPr>
            <a:endParaRPr lang="pl-PL" sz="4400" b="1" dirty="0">
              <a:solidFill>
                <a:srgbClr val="E7E6E6">
                  <a:lumMod val="25000"/>
                </a:srgbClr>
              </a:solidFill>
              <a:latin typeface="Calibri" panose="020F0502020204030204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3BC665B-6DDB-049C-250D-2B0E0330330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4114" y="1996751"/>
            <a:ext cx="8313575" cy="47042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0013120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0B42FC-2097-8D44-E1FD-353681CEF9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DDAC69A-857F-DD10-6D60-CF074345B4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992" y="98989"/>
            <a:ext cx="11828834" cy="729612"/>
          </a:xfrm>
          <a:solidFill>
            <a:schemeClr val="accent4">
              <a:lumMod val="60000"/>
              <a:lumOff val="40000"/>
            </a:schemeClr>
          </a:solidFill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2024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65B28A6B-8F9A-F596-A91B-7C43842BBF3B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46675" y="215740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Prostokąt: zaokrąglone rogi 2">
            <a:extLst>
              <a:ext uri="{FF2B5EF4-FFF2-40B4-BE49-F238E27FC236}">
                <a16:creationId xmlns:a16="http://schemas.microsoft.com/office/drawing/2014/main" id="{A2D1AA02-77DC-3F08-736D-D39ADE34626E}"/>
              </a:ext>
            </a:extLst>
          </p:cNvPr>
          <p:cNvSpPr/>
          <p:nvPr/>
        </p:nvSpPr>
        <p:spPr>
          <a:xfrm>
            <a:off x="897379" y="532180"/>
            <a:ext cx="8728787" cy="648361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r>
              <a:rPr lang="pl-PL" sz="2800" b="1" dirty="0">
                <a:solidFill>
                  <a:srgbClr val="E7E6E6">
                    <a:lumMod val="25000"/>
                  </a:srgbClr>
                </a:solidFill>
                <a:latin typeface="Calibri" panose="020F0502020204030204"/>
              </a:rPr>
              <a:t>Sieć wodociągowa i kanalizacyjna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61A05EB8-4938-225C-B31D-7F7911FA9149}"/>
              </a:ext>
            </a:extLst>
          </p:cNvPr>
          <p:cNvSpPr txBox="1"/>
          <p:nvPr/>
        </p:nvSpPr>
        <p:spPr>
          <a:xfrm>
            <a:off x="205275" y="1178641"/>
            <a:ext cx="1139062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2000" b="1" dirty="0">
                <a:solidFill>
                  <a:srgbClr val="002060"/>
                </a:solidFill>
              </a:rPr>
              <a:t>W 2024 roku Gmina Koniecpol zakończyła strategiczny etap rozwoju sieci wodociągowej i kanalizacyjnej, osiągając pełne pokrycie dostępem do wody pitnej we wszystkich miejscowościach gminy. Był to efekt wieloletnich inwestycji, z kulminacją w postaci zakończenia III etapu budowy wodociągu obejmującego miejscowości Wąsosz, Kuźnicę Wąsowską i Łysaków oraz odcinek Koniecpol–Radoszewnica.</a:t>
            </a: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6707A5FB-EB02-BC58-7789-9E05BFC757EC}"/>
              </a:ext>
            </a:extLst>
          </p:cNvPr>
          <p:cNvSpPr txBox="1"/>
          <p:nvPr/>
        </p:nvSpPr>
        <p:spPr>
          <a:xfrm>
            <a:off x="136985" y="3266020"/>
            <a:ext cx="2428935" cy="290643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300"/>
              </a:spcAft>
            </a:pPr>
            <a:r>
              <a:rPr lang="pl-PL" sz="20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 ciągu ostatnich gmina wykonała skokowy rozwój infrastruktury wodociągowej – z poziomu </a:t>
            </a:r>
            <a:r>
              <a:rPr lang="pl-PL" sz="20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54,2 km </a:t>
            </a:r>
            <a:r>
              <a:rPr lang="pl-PL" sz="20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 2010 r. do </a:t>
            </a:r>
            <a:r>
              <a:rPr lang="pl-PL" sz="20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128,25 km </a:t>
            </a:r>
            <a:r>
              <a:rPr lang="pl-PL" sz="20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 2024 r.</a:t>
            </a:r>
            <a:endParaRPr lang="pl-PL" sz="2000" b="1" dirty="0">
              <a:solidFill>
                <a:srgbClr val="002060"/>
              </a:solidFill>
              <a:effectLst/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359DBF73-FB57-5F27-CC1D-38EEB37E3E61}"/>
              </a:ext>
            </a:extLst>
          </p:cNvPr>
          <p:cNvSpPr txBox="1"/>
          <p:nvPr/>
        </p:nvSpPr>
        <p:spPr>
          <a:xfrm>
            <a:off x="9626081" y="3266020"/>
            <a:ext cx="2311745" cy="290643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300"/>
              </a:spcAft>
            </a:pPr>
            <a:r>
              <a:rPr lang="pl-PL" sz="20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Zwiększająca się liczba przyłączy pokazuje, że mimo spadku liczby ludności, następuje rozwój osadnictwa i budownictwa indywidualnego.</a:t>
            </a:r>
            <a:endParaRPr lang="pl-PL" sz="2000" b="1" dirty="0">
              <a:solidFill>
                <a:srgbClr val="002060"/>
              </a:solidFill>
              <a:effectLst/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A520FBAF-0338-B2E1-7662-336E4FA5B5A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1940" y="2502079"/>
            <a:ext cx="6548120" cy="415064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7088122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4F085497-7E12-7A00-0DEB-A50A5494DF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576" y="352027"/>
            <a:ext cx="11190846" cy="156966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4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</a:rPr>
              <a:t>PODSUMOWANIE INWESTYCJI</a:t>
            </a:r>
            <a:r>
              <a:rPr lang="pl-PL" sz="4800" b="1" dirty="0">
                <a:solidFill>
                  <a:srgbClr val="002060"/>
                </a:solidFill>
                <a:latin typeface="+mn-lt"/>
              </a:rPr>
              <a:t> realizowanych w roku 2024</a:t>
            </a:r>
            <a:endParaRPr kumimoji="0" lang="pl-PL" sz="4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7080729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577" y="1717067"/>
            <a:ext cx="11190846" cy="403450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7000"/>
              </a:lnSpc>
              <a:spcAft>
                <a:spcPts val="800"/>
              </a:spcAft>
              <a:buNone/>
              <a:defRPr/>
            </a:pPr>
            <a:r>
              <a:rPr lang="pl-PL" sz="6600" b="1" dirty="0">
                <a:solidFill>
                  <a:srgbClr val="C00000"/>
                </a:solidFill>
                <a:latin typeface="+mn-lt"/>
              </a:rPr>
              <a:t>W roku 2024 zrealizowano:</a:t>
            </a:r>
          </a:p>
          <a:p>
            <a:pPr lvl="0" algn="ctr">
              <a:lnSpc>
                <a:spcPct val="107000"/>
              </a:lnSpc>
              <a:spcAft>
                <a:spcPts val="800"/>
              </a:spcAft>
              <a:buNone/>
              <a:defRPr/>
            </a:pPr>
            <a:r>
              <a:rPr lang="pl-PL" sz="4400" b="1" dirty="0">
                <a:solidFill>
                  <a:srgbClr val="002060"/>
                </a:solidFill>
                <a:latin typeface="+mn-lt"/>
              </a:rPr>
              <a:t>35 gminne zadania i zakupy inwestycyjne,</a:t>
            </a:r>
          </a:p>
          <a:p>
            <a:pPr lvl="0" algn="ctr">
              <a:lnSpc>
                <a:spcPct val="107000"/>
              </a:lnSpc>
              <a:spcAft>
                <a:spcPts val="800"/>
              </a:spcAft>
              <a:buNone/>
              <a:defRPr/>
            </a:pPr>
            <a:r>
              <a:rPr lang="pl-PL" sz="4400" b="1" dirty="0">
                <a:solidFill>
                  <a:srgbClr val="002060"/>
                </a:solidFill>
                <a:latin typeface="+mn-lt"/>
              </a:rPr>
              <a:t> w tym 15 projektów z Funduszu Sołeckiego</a:t>
            </a:r>
          </a:p>
          <a:p>
            <a:pPr lvl="0" algn="ctr">
              <a:lnSpc>
                <a:spcPct val="107000"/>
              </a:lnSpc>
              <a:spcAft>
                <a:spcPts val="800"/>
              </a:spcAft>
              <a:buNone/>
              <a:defRPr/>
            </a:pPr>
            <a:r>
              <a:rPr lang="pl-PL" sz="4400" b="1" dirty="0">
                <a:solidFill>
                  <a:srgbClr val="002060"/>
                </a:solidFill>
                <a:latin typeface="+mn-lt"/>
              </a:rPr>
              <a:t> i Inicjatywy Sołeckiej</a:t>
            </a:r>
          </a:p>
        </p:txBody>
      </p:sp>
    </p:spTree>
    <p:extLst>
      <p:ext uri="{BB962C8B-B14F-4D97-AF65-F5344CB8AC3E}">
        <p14:creationId xmlns:p14="http://schemas.microsoft.com/office/powerpoint/2010/main" val="382933536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B34DBC-5CC4-C64B-C4CC-4FD0C511E9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9D3B8CE-4B21-518D-B0C8-504B605C1C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992" y="98989"/>
            <a:ext cx="11828834" cy="729612"/>
          </a:xfrm>
          <a:solidFill>
            <a:schemeClr val="accent4">
              <a:lumMod val="60000"/>
              <a:lumOff val="40000"/>
            </a:schemeClr>
          </a:solidFill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2024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ACC4EDE3-A89E-03F7-65BC-E8A6F325488F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46675" y="215740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70D16B62-46B3-DBD9-AB1C-19C4E0AED1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641" y="1231641"/>
            <a:ext cx="8808098" cy="54304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7510438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B76A15-C9D1-189F-FD98-84C980C830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9B6B94C-EEDF-ECFB-F228-851732A4A4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992" y="215740"/>
            <a:ext cx="11828834" cy="729612"/>
          </a:xfrm>
          <a:solidFill>
            <a:schemeClr val="accent4">
              <a:lumMod val="60000"/>
              <a:lumOff val="40000"/>
            </a:schemeClr>
          </a:solidFill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2024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D78921F3-A2BE-7473-E8C8-4A8AB04CCDEE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254174" y="332491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B99AD7F2-2AE3-1286-5BB9-4C4B7C020D05}"/>
              </a:ext>
            </a:extLst>
          </p:cNvPr>
          <p:cNvSpPr txBox="1"/>
          <p:nvPr/>
        </p:nvSpPr>
        <p:spPr>
          <a:xfrm>
            <a:off x="884574" y="1542632"/>
            <a:ext cx="11053252" cy="4887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8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Zrealizowano:</a:t>
            </a:r>
            <a:endParaRPr lang="pl-PL" sz="28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"/>
            </a:pPr>
            <a:r>
              <a:rPr lang="pl-PL" sz="28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 inwestycji w infrastrukturę drogową</a:t>
            </a:r>
            <a:endParaRPr lang="pl-PL" sz="28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"/>
            </a:pPr>
            <a:r>
              <a:rPr lang="pl-PL" sz="28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Modernizację oświetlenia w gminie – wymianę opraw na LED </a:t>
            </a:r>
            <a:endParaRPr lang="pl-PL" sz="28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"/>
            </a:pPr>
            <a:r>
              <a:rPr lang="pl-PL" sz="28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Rewitalizację Rynku</a:t>
            </a:r>
            <a:endParaRPr lang="pl-PL" sz="28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"/>
            </a:pPr>
            <a:r>
              <a:rPr lang="pl-PL" sz="28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Przebudowę targowiska gminnego</a:t>
            </a:r>
            <a:endParaRPr lang="pl-PL" sz="28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"/>
            </a:pPr>
            <a:r>
              <a:rPr lang="pl-PL" sz="28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Budowę sieci kanalizacji sanitarnej i deszczowej</a:t>
            </a:r>
            <a:endParaRPr lang="pl-PL" sz="28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"/>
            </a:pPr>
            <a:r>
              <a:rPr lang="pl-PL" sz="28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 inwestycje w sieć wodociągową z przyłączami</a:t>
            </a:r>
            <a:endParaRPr lang="pl-PL" sz="28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"/>
            </a:pPr>
            <a:r>
              <a:rPr lang="pl-PL" sz="28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Modernizację budynków użyteczności publicznej wraz z modernizacją energetyczną</a:t>
            </a:r>
            <a:endParaRPr lang="pl-PL" sz="28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8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pl-PL" sz="28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605424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4FE190-EA5C-38BE-22A3-0E199B128D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FD7F095-580C-90D4-F42F-4685F18B3E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583" y="98989"/>
            <a:ext cx="11828834" cy="729612"/>
          </a:xfrm>
          <a:solidFill>
            <a:schemeClr val="accent4">
              <a:lumMod val="60000"/>
              <a:lumOff val="40000"/>
            </a:schemeClr>
          </a:solidFill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2024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1B71BEDA-7A36-6EF5-DE32-E9D2FF060925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254174" y="215740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FC9CE99D-A26A-D65F-0B80-BBEE106EF503}"/>
              </a:ext>
            </a:extLst>
          </p:cNvPr>
          <p:cNvSpPr txBox="1"/>
          <p:nvPr/>
        </p:nvSpPr>
        <p:spPr>
          <a:xfrm>
            <a:off x="83976" y="814551"/>
            <a:ext cx="11926442" cy="60434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0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Inwestycje drogowe:</a:t>
            </a:r>
            <a:endParaRPr lang="pl-PL" sz="20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pl-PL" sz="20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Przebudowa i rozbudowa ul. Rzecznej w Koniecpolu wraz z budową parkingu dla obsługi targowiska gminnego</a:t>
            </a:r>
            <a:endParaRPr lang="pl-PL" sz="20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pl-PL" sz="20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Przebudowa drogi Łysiny – Radoszewnica</a:t>
            </a:r>
            <a:endParaRPr lang="pl-PL" sz="20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pl-PL" sz="20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Modernizacja drogi wewnętrznej łączącej drogę wojewódzką nr 786 (ul. Mickiewicza) z drogą powiatową nr S108S (ul. Słowackiego), tzw. „Stawki”</a:t>
            </a:r>
            <a:endParaRPr lang="pl-PL" sz="20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pl-PL" sz="20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Przebudowa ulicy Łanowej w Okołowicach</a:t>
            </a:r>
            <a:endParaRPr lang="pl-PL" sz="20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pl-PL" sz="20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Przebudowa drogi gminnej Wąsosz – Kuźnica Wąsowska</a:t>
            </a:r>
            <a:endParaRPr lang="pl-PL" sz="20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pl-PL" sz="20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Przebudowa drogi gminnej Stary Koniecpol – </a:t>
            </a:r>
            <a:r>
              <a:rPr lang="pl-PL" sz="2000" b="1" kern="100" dirty="0" err="1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Magdasz</a:t>
            </a:r>
            <a:endParaRPr lang="pl-PL" sz="20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pl-PL" sz="20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Przebudowa ulicy Chrząstowskiej („Więzy”) w ramach inwestycji pn. Rewitalizacja rynku w Koniecpolu wraz z przyległym otoczeniem do pełnienia nowych funkcji społecznych, gospodarczych i kulturowych z drogą dojazdową</a:t>
            </a:r>
            <a:endParaRPr lang="pl-PL" sz="20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pl-PL" sz="20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Modernizacja układu dróg w Koniecpolu – przebudowa ul. Partyzantów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pl-PL" sz="2000" b="1" kern="1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Modernizacja układu dróg w Koniecpolu – przebudowa ul. </a:t>
            </a:r>
            <a:r>
              <a:rPr lang="pl-PL" sz="2000" b="1" kern="1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Tarchalskiego</a:t>
            </a:r>
            <a:endParaRPr lang="pl-PL" sz="20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pl-PL" sz="20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Przebudowa ul. Szkolnej w Koniecpolu</a:t>
            </a:r>
            <a:endParaRPr lang="pl-PL" sz="20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58A33CEB-6C07-DFFA-3378-DD27AF308DB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4042" y="5248534"/>
            <a:ext cx="2133909" cy="1712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64557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5997AB-0E99-363A-7471-D6EAAB0D65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52C13B8-98DD-3D65-ED03-B33A59154D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992" y="215740"/>
            <a:ext cx="11828834" cy="729612"/>
          </a:xfrm>
          <a:solidFill>
            <a:schemeClr val="accent4">
              <a:lumMod val="60000"/>
              <a:lumOff val="40000"/>
            </a:schemeClr>
          </a:solidFill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2024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92B614D3-5913-D43F-26C3-3D0AB91981D5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254174" y="332491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05682D37-D739-D427-F540-B72C524087A8}"/>
              </a:ext>
            </a:extLst>
          </p:cNvPr>
          <p:cNvSpPr txBox="1"/>
          <p:nvPr/>
        </p:nvSpPr>
        <p:spPr>
          <a:xfrm>
            <a:off x="313074" y="1525825"/>
            <a:ext cx="11420670" cy="31488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Inwestycje w sieciową infrastrukturę techniczną:</a:t>
            </a:r>
            <a:endParaRPr lang="pl-PL" sz="24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Budowa kanalizacji sanitarnej i deszczowej w dzielnicy „</a:t>
            </a:r>
            <a:r>
              <a:rPr lang="pl-PL" sz="2400" b="1" kern="100" dirty="0" err="1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Magdasz</a:t>
            </a: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” - etap II, podetap 1</a:t>
            </a:r>
            <a:endParaRPr lang="pl-PL" sz="24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Budowa sieci wodociągowej z przyłączami etap III w mieście i gminie Koniecpol – budowa sieci wodociągowej z przyłączeniami w miejscowościach: Wąsosz, Kuźnica Wąsowska, Łysaków</a:t>
            </a:r>
            <a:endParaRPr lang="pl-PL" sz="24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Budowa sieci wodociągowej z przyłączami na odcinku Koniecpol, ul. Słowackiego – Radoszewnica wraz z odcinkiem od ul. Słowackiego do stacji segregacji odpadów</a:t>
            </a:r>
            <a:endParaRPr lang="pl-PL" sz="24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E7054340-B2CA-676C-5DF2-9FECF56EBEC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7901" y="4674637"/>
            <a:ext cx="2019896" cy="2183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1880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E4D1CC-737A-5481-D100-F5D396D91D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1">
            <a:extLst>
              <a:ext uri="{FF2B5EF4-FFF2-40B4-BE49-F238E27FC236}">
                <a16:creationId xmlns:a16="http://schemas.microsoft.com/office/drawing/2014/main" id="{FA7946B3-138A-C7D4-171C-B852F9671744}"/>
              </a:ext>
            </a:extLst>
          </p:cNvPr>
          <p:cNvSpPr txBox="1">
            <a:spLocks/>
          </p:cNvSpPr>
          <p:nvPr/>
        </p:nvSpPr>
        <p:spPr>
          <a:xfrm>
            <a:off x="1447620" y="108117"/>
            <a:ext cx="7146501" cy="99140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pl-PL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endParaRPr kumimoji="0" lang="pl-PL" sz="3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7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Plan prezentacji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6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ytuł 1">
            <a:extLst>
              <a:ext uri="{FF2B5EF4-FFF2-40B4-BE49-F238E27FC236}">
                <a16:creationId xmlns:a16="http://schemas.microsoft.com/office/drawing/2014/main" id="{A5729DE5-29C2-652A-285F-0BA4FE26F9F8}"/>
              </a:ext>
            </a:extLst>
          </p:cNvPr>
          <p:cNvSpPr txBox="1">
            <a:spLocks/>
          </p:cNvSpPr>
          <p:nvPr/>
        </p:nvSpPr>
        <p:spPr>
          <a:xfrm>
            <a:off x="1695299" y="2220477"/>
            <a:ext cx="7268308" cy="64402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pl-PL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endParaRPr kumimoji="0" lang="pl-PL" sz="3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  <a:p>
            <a:pPr marL="571500" marR="0" lvl="0" indent="-57150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pl-PL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Słowem wstępu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6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ytuł 1">
            <a:extLst>
              <a:ext uri="{FF2B5EF4-FFF2-40B4-BE49-F238E27FC236}">
                <a16:creationId xmlns:a16="http://schemas.microsoft.com/office/drawing/2014/main" id="{79A6881E-3EB3-4A55-3F67-A4E1E44983F2}"/>
              </a:ext>
            </a:extLst>
          </p:cNvPr>
          <p:cNvSpPr txBox="1">
            <a:spLocks/>
          </p:cNvSpPr>
          <p:nvPr/>
        </p:nvSpPr>
        <p:spPr>
          <a:xfrm>
            <a:off x="3452326" y="6105860"/>
            <a:ext cx="8530514" cy="64402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pl-PL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endParaRPr kumimoji="0" lang="pl-PL" sz="3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  <a:p>
            <a:pPr marL="571500" marR="0" lvl="0" indent="-57150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pl-PL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Realizowane w roku 2024 inwestycje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6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531851B6-4273-8D46-EC04-06453573A02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614" y="1145833"/>
            <a:ext cx="1822342" cy="1172037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6AE3DF30-4F94-93A1-60A7-BCEF7D5F5C9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8528" y="3018622"/>
            <a:ext cx="1822342" cy="1172037"/>
          </a:xfrm>
          <a:prstGeom prst="rect">
            <a:avLst/>
          </a:prstGeom>
        </p:spPr>
      </p:pic>
      <p:sp>
        <p:nvSpPr>
          <p:cNvPr id="10" name="Tytuł 1">
            <a:extLst>
              <a:ext uri="{FF2B5EF4-FFF2-40B4-BE49-F238E27FC236}">
                <a16:creationId xmlns:a16="http://schemas.microsoft.com/office/drawing/2014/main" id="{CC74C4D9-30EB-4A6A-738A-65C9C1C2D53F}"/>
              </a:ext>
            </a:extLst>
          </p:cNvPr>
          <p:cNvSpPr txBox="1">
            <a:spLocks/>
          </p:cNvSpPr>
          <p:nvPr/>
        </p:nvSpPr>
        <p:spPr>
          <a:xfrm>
            <a:off x="2631471" y="4175067"/>
            <a:ext cx="7268309" cy="64402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pl-PL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endParaRPr kumimoji="0" lang="pl-PL" sz="3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  <a:p>
            <a:pPr marL="571500" marR="0" lvl="0" indent="-57150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pl-PL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Koniecpol w liczbach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6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6D5E456D-2FBE-48BA-391C-D074F80FBD0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9422" y="4957620"/>
            <a:ext cx="1822342" cy="1172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70674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A3AC78-65EE-4B3F-7512-87D6800D1F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51B1CC5-3B0C-EFF2-D865-A16BDAF1B2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992" y="215740"/>
            <a:ext cx="11828834" cy="729612"/>
          </a:xfrm>
          <a:solidFill>
            <a:schemeClr val="accent4">
              <a:lumMod val="60000"/>
              <a:lumOff val="40000"/>
            </a:schemeClr>
          </a:solidFill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2024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0EDAFE66-00A1-7919-3E5C-200D8E65633B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254174" y="332491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E8C95069-6AF3-0586-8F9C-579DD30841D3}"/>
              </a:ext>
            </a:extLst>
          </p:cNvPr>
          <p:cNvSpPr txBox="1"/>
          <p:nvPr/>
        </p:nvSpPr>
        <p:spPr>
          <a:xfrm>
            <a:off x="469804" y="1062103"/>
            <a:ext cx="11290041" cy="31488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Zakupy inwestycyjne:</a:t>
            </a:r>
            <a:endParaRPr lang="pl-PL" sz="2400" b="1" kern="1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Zakup </a:t>
            </a:r>
            <a:r>
              <a:rPr lang="pl-PL" sz="2400" b="1" kern="100" dirty="0" err="1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drona</a:t>
            </a: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do badania jakości powietrza wraz z opracowaniem dokumentacji projektowej na termomodernizację budynku OSP w Okołowicach;</a:t>
            </a:r>
            <a:endParaRPr lang="pl-PL" sz="24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Zakup i dostawa fabrycznie nowego samochodu dostawczego z wywrotką dla Centrum Integracji Społecznej w Koniecpolu;</a:t>
            </a:r>
            <a:endParaRPr lang="pl-PL" sz="24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Zakup używanego średniego wozu bojowego z przeznaczeniem dla Ochotniczej Straży Pożarnej Stary Koniecpol wraz z modernizacją (doposażeniem);</a:t>
            </a:r>
            <a:endParaRPr lang="pl-PL" sz="24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03218EBF-938E-4F8D-51A8-97B7439FD9CA}"/>
              </a:ext>
            </a:extLst>
          </p:cNvPr>
          <p:cNvSpPr txBox="1"/>
          <p:nvPr/>
        </p:nvSpPr>
        <p:spPr>
          <a:xfrm>
            <a:off x="295796" y="4327665"/>
            <a:ext cx="11290041" cy="18607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Modernizacja budynków użyteczności publicznej:</a:t>
            </a:r>
            <a:endParaRPr lang="pl-PL" sz="2400" b="1" kern="1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Modernizacja dachu – wymiana pokrycia dachu wraz z jego ociepleniem oraz niezbędnymi pracami na poddaszu w budynku Urzędu Miasta i Gminy w Koniecpolu;</a:t>
            </a:r>
            <a:endParaRPr lang="pl-PL" sz="24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Remont łazienek w budynku Szkoły Podstawowej nr 1 w Koniecpolu;</a:t>
            </a:r>
            <a:endParaRPr lang="pl-PL" sz="24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4604AFDA-AA19-866A-D2CE-4C16DB62A19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8244" y="3796613"/>
            <a:ext cx="785144" cy="1062103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E2252B48-8332-D8F9-FFA8-BEB1DF06710B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3099" y="5657315"/>
            <a:ext cx="785145" cy="1062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03928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0A268C-F6A8-4241-4F90-7F50E03243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B37F2F7-9936-6DF8-84DF-F49123984F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992" y="215740"/>
            <a:ext cx="11828834" cy="729612"/>
          </a:xfrm>
          <a:solidFill>
            <a:schemeClr val="accent4">
              <a:lumMod val="60000"/>
              <a:lumOff val="40000"/>
            </a:schemeClr>
          </a:solidFill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2024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715B0E60-E240-56C0-AB40-6B41500C92BF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254174" y="332491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612832A7-B9F4-B047-8008-D7E569CB9738}"/>
              </a:ext>
            </a:extLst>
          </p:cNvPr>
          <p:cNvSpPr txBox="1"/>
          <p:nvPr/>
        </p:nvSpPr>
        <p:spPr>
          <a:xfrm>
            <a:off x="662972" y="1225513"/>
            <a:ext cx="10720874" cy="5037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Przedsięwzięcia zrealizowane w ramach Funduszu Sołeckiego i Inicjatywy Sołeckiej:</a:t>
            </a:r>
            <a:endParaRPr lang="pl-PL" sz="24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„Wesoły Plac Zabaw” w sołectwie Oblasy </a:t>
            </a:r>
            <a:endParaRPr lang="pl-PL" sz="24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„ Zakup wyposażenia do świetlicy wiejskiej w Okołowicach” </a:t>
            </a:r>
            <a:endParaRPr lang="pl-PL" sz="24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„Sołtysówka Aleksandrów” </a:t>
            </a:r>
            <a:endParaRPr lang="pl-PL" sz="24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Zagospodarowanie terenu poprzez ułożenie kostki brukowej w sołectwach Aleksandrów i Wólka</a:t>
            </a:r>
            <a:endParaRPr lang="pl-PL" sz="24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Modernizacje i remonty świetlic wiejskich w sołectwach: Stanisławice, Okołowice, Luborcza, Łabędź, Łysiny, Rudniki, Teresów i Załęże</a:t>
            </a:r>
            <a:endParaRPr lang="pl-PL" sz="24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Utrzymanie terenów zielonych poprzez zakup traktorka – kosiarki dla sołectwa Luborcza, zakup innych urządzeń koszących dla sołectw: Zagacie, Kuźnica Wąsowska, Wąsosz, Teodorów</a:t>
            </a:r>
            <a:endParaRPr lang="pl-PL" sz="24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Strzałka: w dół 7">
            <a:extLst>
              <a:ext uri="{FF2B5EF4-FFF2-40B4-BE49-F238E27FC236}">
                <a16:creationId xmlns:a16="http://schemas.microsoft.com/office/drawing/2014/main" id="{C4F99479-D395-C4F4-04C2-5AB6ACFF0D9B}"/>
              </a:ext>
            </a:extLst>
          </p:cNvPr>
          <p:cNvSpPr/>
          <p:nvPr/>
        </p:nvSpPr>
        <p:spPr>
          <a:xfrm>
            <a:off x="5148808" y="6003722"/>
            <a:ext cx="379445" cy="485193"/>
          </a:xfrm>
          <a:prstGeom prst="down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endParaRPr lang="pl-PL" sz="1801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34659C3C-B3FE-60A6-5F73-4753AC2A1C3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6702" y="5528890"/>
            <a:ext cx="785145" cy="1383706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D30129D6-CBD5-FBC6-B162-38C9102899BF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491" y="5061330"/>
            <a:ext cx="1653073" cy="188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77405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EF786B-FC77-A7BE-27B6-C7DC44BAD6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60AF15C-1C36-C7C2-16C3-BB9A9AE0E0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992" y="215740"/>
            <a:ext cx="11828834" cy="729612"/>
          </a:xfrm>
          <a:solidFill>
            <a:schemeClr val="accent4">
              <a:lumMod val="60000"/>
              <a:lumOff val="40000"/>
            </a:schemeClr>
          </a:solidFill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2024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B33C2A5D-446E-23E4-EE52-E549F6BB34FE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254174" y="332491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6A8D2B51-8497-74EE-3C27-30B37AAB8117}"/>
              </a:ext>
            </a:extLst>
          </p:cNvPr>
          <p:cNvSpPr txBox="1"/>
          <p:nvPr/>
        </p:nvSpPr>
        <p:spPr>
          <a:xfrm>
            <a:off x="469804" y="1310310"/>
            <a:ext cx="11380074" cy="49044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cd. </a:t>
            </a: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Przedsięwzięcia zrealizowane w ramach Funduszu Sołeckiego i Inicjatywy Sołeckiej: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pl-PL" sz="2400" b="1" dirty="0">
                <a:solidFill>
                  <a:srgbClr val="002060"/>
                </a:solidFill>
              </a:rPr>
              <a:t>Zakup i montaż lamp solarnych dla sołectw: Kuźnica Wąsowska, Kuźnica Grodziska </a:t>
            </a:r>
          </a:p>
          <a:p>
            <a:r>
              <a:rPr lang="pl-PL" sz="2400" b="1" dirty="0">
                <a:solidFill>
                  <a:srgbClr val="002060"/>
                </a:solidFill>
              </a:rPr>
              <a:t>i Teodorów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pl-PL" sz="2400" b="1" dirty="0">
                <a:solidFill>
                  <a:srgbClr val="002060"/>
                </a:solidFill>
              </a:rPr>
              <a:t>Wykonanie utwardzenia pod ścieżkę rekreacyjną w sołectwie Radoszewnica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pl-PL" sz="2400" b="1" dirty="0">
                <a:solidFill>
                  <a:srgbClr val="002060"/>
                </a:solidFill>
              </a:rPr>
              <a:t>Budowa placu zabaw w sołectwach: </a:t>
            </a:r>
            <a:r>
              <a:rPr lang="pl-PL" sz="2400" b="1" dirty="0" err="1">
                <a:solidFill>
                  <a:srgbClr val="002060"/>
                </a:solidFill>
              </a:rPr>
              <a:t>Zaróg</a:t>
            </a:r>
            <a:r>
              <a:rPr lang="pl-PL" sz="2400" b="1" dirty="0">
                <a:solidFill>
                  <a:srgbClr val="002060"/>
                </a:solidFill>
              </a:rPr>
              <a:t> i Oblasy.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pl-PL" sz="2400" b="1" dirty="0">
                <a:solidFill>
                  <a:srgbClr val="002060"/>
                </a:solidFill>
              </a:rPr>
              <a:t>Wkład własny do zakupu wozu bojowego dla OSP Stary Koniecpol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pl-PL" sz="2400" b="1" dirty="0">
                <a:solidFill>
                  <a:srgbClr val="002060"/>
                </a:solidFill>
              </a:rPr>
              <a:t>Zakup gablot informacyjnych dla Kuźnicy Grodziskiej, Zagacia i Wólki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pl-PL" sz="2400" b="1" dirty="0">
                <a:solidFill>
                  <a:srgbClr val="002060"/>
                </a:solidFill>
              </a:rPr>
              <a:t>Zakup wraz z montażem przystanku autobusowego dla sołectwa Zagacie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pl-PL" sz="2400" b="1" dirty="0">
                <a:solidFill>
                  <a:srgbClr val="002060"/>
                </a:solidFill>
              </a:rPr>
              <a:t>Utwardzenie dróg gminnych w sołectwach: Michałów, Wąsosz, Łysaków.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pl-PL" sz="2400" b="1" dirty="0">
                <a:solidFill>
                  <a:srgbClr val="002060"/>
                </a:solidFill>
              </a:rPr>
              <a:t>Zakup i montaż domku drewnianego - zadania realizowane wspólnie z sołectwem Dąbowa i Rudniki Kolonia.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pl-PL" sz="2400" b="1" dirty="0">
                <a:solidFill>
                  <a:srgbClr val="002060"/>
                </a:solidFill>
              </a:rPr>
              <a:t>Zakup i montaż altany rekreacyjnej w sołectwie Piaski </a:t>
            </a:r>
            <a:r>
              <a:rPr lang="pl-PL" sz="2400" b="1" dirty="0" err="1">
                <a:solidFill>
                  <a:srgbClr val="002060"/>
                </a:solidFill>
              </a:rPr>
              <a:t>Pękowiec</a:t>
            </a:r>
            <a:endParaRPr lang="pl-PL" sz="2400" b="1" dirty="0">
              <a:solidFill>
                <a:srgbClr val="002060"/>
              </a:solidFill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pl-PL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89E0E36D-73FA-BB76-09FF-3AE63983065C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4753" y="4973216"/>
            <a:ext cx="1653073" cy="1884784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43085216-9425-F11E-A19A-A148DBA83F9C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2180" y="5474294"/>
            <a:ext cx="785145" cy="1383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17093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6067" y="2361371"/>
            <a:ext cx="6125896" cy="4399442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3DD7C49F-7EC5-E1A2-34E2-6DDDA43B011C}"/>
              </a:ext>
            </a:extLst>
          </p:cNvPr>
          <p:cNvSpPr txBox="1"/>
          <p:nvPr/>
        </p:nvSpPr>
        <p:spPr>
          <a:xfrm>
            <a:off x="300037" y="2267338"/>
            <a:ext cx="5795963" cy="1568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pl-PL" sz="3200" b="1" dirty="0">
                <a:solidFill>
                  <a:srgbClr val="002060"/>
                </a:solidFill>
                <a:latin typeface="Calibri"/>
              </a:rPr>
              <a:t>W</a:t>
            </a:r>
            <a:r>
              <a:rPr kumimoji="0" lang="pl-PL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artość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robót: </a:t>
            </a:r>
            <a:r>
              <a:rPr lang="pl-PL" sz="3200" b="1" dirty="0">
                <a:solidFill>
                  <a:srgbClr val="C00000"/>
                </a:solidFill>
              </a:rPr>
              <a:t>746 100,20 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PLN</a:t>
            </a:r>
          </a:p>
          <a:p>
            <a:pPr lvl="0" algn="just">
              <a:defRPr/>
            </a:pPr>
            <a:r>
              <a:rPr lang="pl-PL" sz="3200" b="1" baseline="0" dirty="0">
                <a:solidFill>
                  <a:srgbClr val="002060"/>
                </a:solidFill>
              </a:rPr>
              <a:t>Dofinasowanie:</a:t>
            </a:r>
            <a:r>
              <a:rPr lang="pl-PL" sz="3200" b="1" dirty="0">
                <a:solidFill>
                  <a:srgbClr val="002060"/>
                </a:solidFill>
              </a:rPr>
              <a:t> </a:t>
            </a:r>
            <a:r>
              <a:rPr lang="pl-PL" sz="3200" b="1" dirty="0">
                <a:solidFill>
                  <a:srgbClr val="C00000"/>
                </a:solidFill>
              </a:rPr>
              <a:t>668 132,73 </a:t>
            </a:r>
            <a:r>
              <a:rPr lang="pl-PL" sz="3200" b="1" baseline="0" dirty="0">
                <a:solidFill>
                  <a:srgbClr val="C00000"/>
                </a:solidFill>
              </a:rPr>
              <a:t>PLN</a:t>
            </a:r>
          </a:p>
          <a:p>
            <a:pPr lvl="0" algn="just">
              <a:defRPr/>
            </a:pPr>
            <a:r>
              <a:rPr lang="pl-PL" sz="3200" b="1" dirty="0">
                <a:solidFill>
                  <a:srgbClr val="002060"/>
                </a:solidFill>
                <a:latin typeface="Calibri"/>
              </a:rPr>
              <a:t>Data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 odbioru: </a:t>
            </a:r>
            <a:r>
              <a:rPr lang="pl-PL" sz="3200" b="1" dirty="0">
                <a:solidFill>
                  <a:srgbClr val="C00000"/>
                </a:solidFill>
                <a:latin typeface="Calibri"/>
              </a:rPr>
              <a:t>08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</a:rPr>
              <a:t>.05.2024 r. </a:t>
            </a: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8F3F28EF-47FD-94BE-4FBC-6CBB347B4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8" y="109631"/>
            <a:ext cx="11591924" cy="206210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 eaLnBrk="0" fontAlgn="base" hangingPunct="0">
              <a:spcAft>
                <a:spcPct val="0"/>
              </a:spcAft>
              <a:buNone/>
              <a:defRPr/>
            </a:pPr>
            <a:r>
              <a:rPr lang="pl-PL" b="1" dirty="0">
                <a:solidFill>
                  <a:srgbClr val="002060"/>
                </a:solidFill>
              </a:rPr>
              <a:t>Przebudowa ulicy Chrząstowskiej („Więzy”), w ramach inwestycji pn. Rewitalizacja rynku w Koniecpolu wraz z przyległym otoczeniem do pełnienia nowych funkcji społecznych, gospodarczych i kulturowych z drogą dojazdową</a:t>
            </a: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9" name="Obraz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067" y="3833844"/>
            <a:ext cx="5111970" cy="2926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76639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8F3F28EF-47FD-94BE-4FBC-6CBB347B4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8" y="109631"/>
            <a:ext cx="11591924" cy="10772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 eaLnBrk="0" fontAlgn="base" hangingPunct="0">
              <a:spcAft>
                <a:spcPct val="0"/>
              </a:spcAft>
              <a:buNone/>
              <a:defRPr/>
            </a:pPr>
            <a:r>
              <a:rPr lang="pl-PL" b="1" dirty="0">
                <a:solidFill>
                  <a:srgbClr val="002060"/>
                </a:solidFill>
              </a:rPr>
              <a:t>Przebudowa i rozbudowa ul. Rzecznej w Koniecpolu wraz z budową parkingu dla obsługi targowiska gminnego</a:t>
            </a: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37" y="3006152"/>
            <a:ext cx="5599788" cy="3754052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826" y="1287624"/>
            <a:ext cx="5870832" cy="5472580"/>
          </a:xfrm>
          <a:prstGeom prst="rect">
            <a:avLst/>
          </a:prstGeom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3DD7C49F-7EC5-E1A2-34E2-6DDDA43B011C}"/>
              </a:ext>
            </a:extLst>
          </p:cNvPr>
          <p:cNvSpPr txBox="1"/>
          <p:nvPr/>
        </p:nvSpPr>
        <p:spPr>
          <a:xfrm>
            <a:off x="300037" y="1362784"/>
            <a:ext cx="1147062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Łączna wartość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inwestycji: </a:t>
            </a:r>
            <a:r>
              <a:rPr lang="pl-PL" sz="3200" b="1" dirty="0">
                <a:solidFill>
                  <a:srgbClr val="C00000"/>
                </a:solidFill>
              </a:rPr>
              <a:t>6 340 650,00 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PLN</a:t>
            </a:r>
          </a:p>
          <a:p>
            <a:pPr lvl="0" algn="just">
              <a:defRPr/>
            </a:pPr>
            <a:r>
              <a:rPr lang="pl-PL" sz="3200" b="1" baseline="0" dirty="0">
                <a:solidFill>
                  <a:srgbClr val="002060"/>
                </a:solidFill>
                <a:latin typeface="Calibri"/>
              </a:rPr>
              <a:t>Dofinasowanie: </a:t>
            </a:r>
            <a:r>
              <a:rPr lang="pl-PL" sz="3200" b="1" dirty="0">
                <a:solidFill>
                  <a:srgbClr val="C00000"/>
                </a:solidFill>
              </a:rPr>
              <a:t>6 023 617,50 </a:t>
            </a:r>
            <a:r>
              <a:rPr lang="pl-PL" sz="3200" b="1" baseline="0" dirty="0">
                <a:solidFill>
                  <a:srgbClr val="C00000"/>
                </a:solidFill>
                <a:latin typeface="Calibri"/>
              </a:rPr>
              <a:t>PLN</a:t>
            </a:r>
          </a:p>
          <a:p>
            <a:pPr lvl="0" algn="just">
              <a:defRPr/>
            </a:pPr>
            <a:r>
              <a:rPr lang="pl-PL" sz="3200" b="1" dirty="0">
                <a:solidFill>
                  <a:srgbClr val="002060"/>
                </a:solidFill>
                <a:latin typeface="Calibri"/>
              </a:rPr>
              <a:t>Data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 odbioru końcowego: 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</a:rPr>
              <a:t>30.07.2024 r. </a:t>
            </a: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1883319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3DD7C49F-7EC5-E1A2-34E2-6DDDA43B011C}"/>
              </a:ext>
            </a:extLst>
          </p:cNvPr>
          <p:cNvSpPr txBox="1"/>
          <p:nvPr/>
        </p:nvSpPr>
        <p:spPr>
          <a:xfrm>
            <a:off x="170946" y="839432"/>
            <a:ext cx="1147062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Łączna wartość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inwestycji: </a:t>
            </a:r>
            <a:r>
              <a:rPr lang="pl-PL" sz="3200" b="1" dirty="0">
                <a:solidFill>
                  <a:srgbClr val="C00000"/>
                </a:solidFill>
              </a:rPr>
              <a:t>5 682 652,18 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PLN</a:t>
            </a:r>
          </a:p>
          <a:p>
            <a:pPr lvl="0" algn="just">
              <a:defRPr/>
            </a:pPr>
            <a:r>
              <a:rPr lang="pl-PL" sz="3200" b="1" baseline="0" dirty="0">
                <a:solidFill>
                  <a:srgbClr val="002060"/>
                </a:solidFill>
                <a:latin typeface="Calibri"/>
              </a:rPr>
              <a:t>Dofinasowanie: </a:t>
            </a:r>
            <a:r>
              <a:rPr lang="pl-PL" sz="3200" b="1" dirty="0">
                <a:solidFill>
                  <a:srgbClr val="C00000"/>
                </a:solidFill>
              </a:rPr>
              <a:t>3 328 293,00 </a:t>
            </a:r>
            <a:r>
              <a:rPr lang="pl-PL" sz="3200" b="1" baseline="0" dirty="0">
                <a:solidFill>
                  <a:srgbClr val="C00000"/>
                </a:solidFill>
                <a:latin typeface="Calibri"/>
              </a:rPr>
              <a:t>PLN</a:t>
            </a:r>
          </a:p>
          <a:p>
            <a:pPr lvl="0" algn="just">
              <a:defRPr/>
            </a:pPr>
            <a:r>
              <a:rPr lang="pl-PL" sz="3200" b="1" dirty="0">
                <a:solidFill>
                  <a:srgbClr val="002060"/>
                </a:solidFill>
                <a:latin typeface="Calibri"/>
              </a:rPr>
              <a:t>Data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 odbioru końcowego: 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</a:rPr>
              <a:t>30.07.2024 r. </a:t>
            </a: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8F3F28EF-47FD-94BE-4FBC-6CBB347B4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946" y="109631"/>
            <a:ext cx="11850108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 eaLnBrk="0" fontAlgn="base" hangingPunct="0">
              <a:spcAft>
                <a:spcPct val="0"/>
              </a:spcAft>
              <a:buNone/>
              <a:defRPr/>
            </a:pPr>
            <a:r>
              <a:rPr lang="pl-PL" b="1" dirty="0">
                <a:solidFill>
                  <a:srgbClr val="002060"/>
                </a:solidFill>
              </a:rPr>
              <a:t>Przebudowa drogi Łysiny - Radoszewnica</a:t>
            </a: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8658" y="839432"/>
            <a:ext cx="4030899" cy="5960009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03" y="2409092"/>
            <a:ext cx="3511296" cy="4390349"/>
          </a:xfrm>
          <a:prstGeom prst="rect">
            <a:avLst/>
          </a:prstGeom>
        </p:spPr>
      </p:pic>
      <p:pic>
        <p:nvPicPr>
          <p:cNvPr id="12" name="Obraz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643975" y="2564756"/>
            <a:ext cx="4448909" cy="4020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25465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8F3F28EF-47FD-94BE-4FBC-6CBB347B4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pl-PL" sz="3600" b="1" dirty="0">
                <a:solidFill>
                  <a:srgbClr val="002060"/>
                </a:solidFill>
                <a:ea typeface="Times New Roman" panose="02020603050405020304" pitchFamily="18" charset="0"/>
              </a:rPr>
              <a:t>Przebudowa ulicy Łanowej w Okołowicach</a:t>
            </a:r>
            <a:endParaRPr lang="pl-PL" sz="3600" b="1" dirty="0">
              <a:solidFill>
                <a:srgbClr val="002060"/>
              </a:solidFill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1F07343A-FF09-BDEA-A7D7-B2D6273CBFFC}"/>
              </a:ext>
            </a:extLst>
          </p:cNvPr>
          <p:cNvSpPr txBox="1"/>
          <p:nvPr/>
        </p:nvSpPr>
        <p:spPr>
          <a:xfrm>
            <a:off x="646917" y="998190"/>
            <a:ext cx="1136099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800" b="1" dirty="0">
                <a:solidFill>
                  <a:srgbClr val="002060"/>
                </a:solidFill>
                <a:latin typeface="Calibri"/>
              </a:rPr>
              <a:t>Przebudowa odcinka drogi transportu rolnego o długości 1 426,5 </a:t>
            </a:r>
            <a:r>
              <a:rPr lang="pl-PL" sz="2800" b="1" dirty="0" err="1">
                <a:solidFill>
                  <a:srgbClr val="002060"/>
                </a:solidFill>
                <a:latin typeface="Calibri"/>
              </a:rPr>
              <a:t>mb</a:t>
            </a:r>
            <a:r>
              <a:rPr lang="pl-PL" sz="2800" b="1" dirty="0">
                <a:solidFill>
                  <a:srgbClr val="002060"/>
                </a:solidFill>
                <a:latin typeface="Calibri"/>
              </a:rPr>
              <a:t>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Wartość robót:</a:t>
            </a:r>
            <a:r>
              <a:rPr lang="pl-PL" sz="2800" b="1" dirty="0">
                <a:solidFill>
                  <a:srgbClr val="002060"/>
                </a:solidFill>
                <a:latin typeface="Calibri"/>
              </a:rPr>
              <a:t> </a:t>
            </a:r>
            <a:r>
              <a:rPr lang="pl-PL" sz="2800" b="1" dirty="0">
                <a:solidFill>
                  <a:srgbClr val="C00000"/>
                </a:solidFill>
                <a:latin typeface="Calibri"/>
              </a:rPr>
              <a:t>1 138 288,62 PLN</a:t>
            </a: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algn="just">
              <a:defRPr/>
            </a:pPr>
            <a:r>
              <a:rPr lang="pl-PL" sz="2800" b="1" dirty="0">
                <a:solidFill>
                  <a:srgbClr val="002060"/>
                </a:solidFill>
              </a:rPr>
              <a:t>Dofinansowanie: </a:t>
            </a:r>
            <a:r>
              <a:rPr lang="pl-PL" sz="2800" b="1" dirty="0">
                <a:solidFill>
                  <a:srgbClr val="C00000"/>
                </a:solidFill>
              </a:rPr>
              <a:t>570 800,00 PLN</a:t>
            </a:r>
            <a:r>
              <a:rPr lang="pl-PL" sz="2800" b="1" dirty="0">
                <a:solidFill>
                  <a:srgbClr val="002060"/>
                </a:solidFill>
              </a:rPr>
              <a:t>  </a:t>
            </a: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3A072EB7-2005-FB54-7EBC-A2DBD4B863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01823" y="3484684"/>
            <a:ext cx="3751686" cy="2813765"/>
          </a:xfrm>
          <a:prstGeom prst="rect">
            <a:avLst/>
          </a:prstGeom>
        </p:spPr>
      </p:pic>
      <p:pic>
        <p:nvPicPr>
          <p:cNvPr id="20" name="Obraz 19">
            <a:extLst>
              <a:ext uri="{FF2B5EF4-FFF2-40B4-BE49-F238E27FC236}">
                <a16:creationId xmlns:a16="http://schemas.microsoft.com/office/drawing/2014/main" id="{0788F242-58EF-8986-04CC-F3557A968F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7037" y="1670414"/>
            <a:ext cx="4260979" cy="3134712"/>
          </a:xfrm>
          <a:prstGeom prst="rect">
            <a:avLst/>
          </a:prstGeom>
        </p:spPr>
      </p:pic>
      <p:pic>
        <p:nvPicPr>
          <p:cNvPr id="24" name="Obraz 23">
            <a:extLst>
              <a:ext uri="{FF2B5EF4-FFF2-40B4-BE49-F238E27FC236}">
                <a16:creationId xmlns:a16="http://schemas.microsoft.com/office/drawing/2014/main" id="{F72DD26F-3374-D3E3-2DC9-ED1D3968574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3575" y="3484680"/>
            <a:ext cx="3751689" cy="2813767"/>
          </a:xfrm>
          <a:prstGeom prst="rect">
            <a:avLst/>
          </a:prstGeom>
        </p:spPr>
      </p:pic>
      <p:pic>
        <p:nvPicPr>
          <p:cNvPr id="26" name="Obraz 25">
            <a:extLst>
              <a:ext uri="{FF2B5EF4-FFF2-40B4-BE49-F238E27FC236}">
                <a16:creationId xmlns:a16="http://schemas.microsoft.com/office/drawing/2014/main" id="{FCB27B2D-CEDB-4698-D3D1-E79FF2CA39F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5480" y="3662265"/>
            <a:ext cx="4260980" cy="3195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40402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7454ED-0DB8-A549-BFEE-ABD2FC1193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14F69BD-C73A-45A7-0200-7B116D8302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9050C143-FA89-0743-52D6-D84959663D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pl-PL" b="1" dirty="0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Modernizacja drogi wewnętrznej tzw. „Stawki”</a:t>
            </a:r>
            <a:endParaRPr lang="pl-PL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BC123B02-33EE-14A4-7581-3F867AF6118A}"/>
              </a:ext>
            </a:extLst>
          </p:cNvPr>
          <p:cNvSpPr txBox="1"/>
          <p:nvPr/>
        </p:nvSpPr>
        <p:spPr>
          <a:xfrm>
            <a:off x="361950" y="844302"/>
            <a:ext cx="11338638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2800" b="1" dirty="0">
                <a:solidFill>
                  <a:srgbClr val="002060"/>
                </a:solidFill>
                <a:latin typeface="Calibri"/>
              </a:rPr>
              <a:t>Wykonano nawierzchnię jezdni na całym odcinku o dł. blisko 400 </a:t>
            </a:r>
            <a:r>
              <a:rPr lang="pl-PL" sz="2800" b="1" dirty="0" err="1">
                <a:solidFill>
                  <a:srgbClr val="002060"/>
                </a:solidFill>
                <a:latin typeface="Calibri"/>
              </a:rPr>
              <a:t>mb</a:t>
            </a:r>
            <a:r>
              <a:rPr lang="pl-PL" sz="2800" b="1" dirty="0">
                <a:solidFill>
                  <a:srgbClr val="002060"/>
                </a:solidFill>
                <a:latin typeface="Calibri"/>
              </a:rPr>
              <a:t>. </a:t>
            </a:r>
            <a:endParaRPr lang="pl-PL" sz="2800" b="1" dirty="0">
              <a:solidFill>
                <a:srgbClr val="002060"/>
              </a:solidFill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Koszt robót poniesiony</a:t>
            </a:r>
            <a:r>
              <a:rPr kumimoji="0" lang="pl-PL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przez Gminę Koniecpol wyniósł</a:t>
            </a:r>
            <a:r>
              <a:rPr lang="pl-PL" sz="2800" b="1" dirty="0">
                <a:solidFill>
                  <a:srgbClr val="002060"/>
                </a:solidFill>
                <a:latin typeface="Calibri"/>
              </a:rPr>
              <a:t>: </a:t>
            </a:r>
            <a:r>
              <a:rPr lang="pl-PL" sz="2800" b="1" dirty="0">
                <a:solidFill>
                  <a:srgbClr val="C00000"/>
                </a:solidFill>
                <a:latin typeface="Calibri"/>
              </a:rPr>
              <a:t>156 682,32 PLN</a:t>
            </a: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26" y="2057399"/>
            <a:ext cx="5518826" cy="4139120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0776" y="2057399"/>
            <a:ext cx="6072056" cy="413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69715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8F6AB6-2BBB-66B2-E263-147F73A86B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BB1D123-2F3B-822A-956E-10AEA88291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A8DB8AAE-E99B-98DB-FDB2-4990A52AB1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117570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pl-PL" b="1" dirty="0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Przebudowa dróg gminnych nr 624005S Stary Koniecpol  </a:t>
            </a:r>
          </a:p>
          <a:p>
            <a:pPr algn="ctr">
              <a:buNone/>
            </a:pPr>
            <a:r>
              <a:rPr lang="pl-PL" b="1" dirty="0" err="1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Magdasz</a:t>
            </a:r>
            <a:r>
              <a:rPr lang="pl-PL" b="1" dirty="0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i nr 624002S Wąsosz – Kuźnica Wąsowska</a:t>
            </a:r>
            <a:endParaRPr lang="pl-PL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690" y="3314563"/>
            <a:ext cx="5064360" cy="3387795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689" y="1368215"/>
            <a:ext cx="5064361" cy="2982203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26" y="3608422"/>
            <a:ext cx="6527563" cy="3093936"/>
          </a:xfrm>
          <a:prstGeom prst="rect">
            <a:avLst/>
          </a:prstGeom>
        </p:spPr>
      </p:pic>
      <p:pic>
        <p:nvPicPr>
          <p:cNvPr id="13" name="Obraz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27" y="2271928"/>
            <a:ext cx="6527562" cy="2912594"/>
          </a:xfrm>
          <a:prstGeom prst="rect">
            <a:avLst/>
          </a:prstGeom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72C01B42-324A-A28B-9C06-0F272B25285A}"/>
              </a:ext>
            </a:extLst>
          </p:cNvPr>
          <p:cNvSpPr txBox="1"/>
          <p:nvPr/>
        </p:nvSpPr>
        <p:spPr>
          <a:xfrm>
            <a:off x="238127" y="1499204"/>
            <a:ext cx="440928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Łączna wartość robót wynosi</a:t>
            </a:r>
            <a:r>
              <a:rPr lang="pl-PL" sz="2400" b="1" dirty="0">
                <a:solidFill>
                  <a:srgbClr val="002060"/>
                </a:solidFill>
                <a:latin typeface="Calibri"/>
              </a:rPr>
              <a:t>: </a:t>
            </a:r>
            <a:r>
              <a:rPr lang="pl-PL" sz="2200" b="1" dirty="0">
                <a:solidFill>
                  <a:srgbClr val="C00000"/>
                </a:solidFill>
                <a:latin typeface="Calibri"/>
              </a:rPr>
              <a:t> </a:t>
            </a:r>
            <a:r>
              <a:rPr lang="pl-PL" sz="2400" b="1" dirty="0">
                <a:solidFill>
                  <a:srgbClr val="C00000"/>
                </a:solidFill>
                <a:latin typeface="Calibri"/>
              </a:rPr>
              <a:t>872 453,77 PLN brutto</a:t>
            </a:r>
            <a:endParaRPr kumimoji="0" lang="pl-PL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algn="just"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Dofinansowanie: 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697 963,02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PLN</a:t>
            </a:r>
            <a:endParaRPr lang="pl-PL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373608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8F3F28EF-47FD-94BE-4FBC-6CBB347B4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pl-PL" sz="3600" b="1" dirty="0">
                <a:solidFill>
                  <a:srgbClr val="002060"/>
                </a:solidFill>
                <a:ea typeface="Times New Roman" panose="02020603050405020304" pitchFamily="18" charset="0"/>
              </a:rPr>
              <a:t>Przebudowa ulicy Szkolnej w Koniecpolu</a:t>
            </a:r>
            <a:endParaRPr lang="pl-PL" sz="3600" b="1" dirty="0">
              <a:solidFill>
                <a:srgbClr val="002060"/>
              </a:solidFill>
            </a:endParaRP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FA2B8A36-189C-EF36-A2A0-2133ACDE3ECF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04" y="2827418"/>
            <a:ext cx="6780245" cy="3918857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59C54086-B6D2-B0D3-1699-99F44D01C40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3314" y="916960"/>
            <a:ext cx="4900516" cy="5829315"/>
          </a:xfrm>
          <a:prstGeom prst="rect">
            <a:avLst/>
          </a:prstGeom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1F07343A-FF09-BDEA-A7D7-B2D6273CBFFC}"/>
              </a:ext>
            </a:extLst>
          </p:cNvPr>
          <p:cNvSpPr txBox="1"/>
          <p:nvPr/>
        </p:nvSpPr>
        <p:spPr>
          <a:xfrm>
            <a:off x="232489" y="916961"/>
            <a:ext cx="11456826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800" b="1" dirty="0">
                <a:solidFill>
                  <a:srgbClr val="002060"/>
                </a:solidFill>
                <a:latin typeface="Calibri"/>
              </a:rPr>
              <a:t>Zadanie w toku.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Łączna wartość robót wynosi</a:t>
            </a:r>
            <a:r>
              <a:rPr lang="pl-PL" sz="2800" b="1" dirty="0">
                <a:solidFill>
                  <a:srgbClr val="002060"/>
                </a:solidFill>
                <a:latin typeface="Calibri"/>
              </a:rPr>
              <a:t>: </a:t>
            </a:r>
            <a:r>
              <a:rPr lang="pl-PL" sz="2800" b="1" dirty="0">
                <a:solidFill>
                  <a:srgbClr val="C00000"/>
                </a:solidFill>
                <a:latin typeface="Calibri"/>
              </a:rPr>
              <a:t>12 036 002,76 PLN</a:t>
            </a: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algn="just">
              <a:defRPr/>
            </a:pPr>
            <a:r>
              <a:rPr lang="pl-PL" sz="2800" b="1" dirty="0">
                <a:solidFill>
                  <a:srgbClr val="002060"/>
                </a:solidFill>
              </a:rPr>
              <a:t>Dofinansowanie: </a:t>
            </a:r>
            <a:r>
              <a:rPr lang="pl-PL" sz="2800" b="1" dirty="0">
                <a:solidFill>
                  <a:srgbClr val="C00000"/>
                </a:solidFill>
              </a:rPr>
              <a:t>6 356 552,75 PLN</a:t>
            </a:r>
            <a:r>
              <a:rPr lang="pl-PL" sz="2800" b="1" dirty="0">
                <a:solidFill>
                  <a:srgbClr val="002060"/>
                </a:solidFill>
              </a:rPr>
              <a:t>  </a:t>
            </a:r>
          </a:p>
          <a:p>
            <a:pPr algn="just">
              <a:defRPr/>
            </a:pPr>
            <a:r>
              <a:rPr lang="pl-PL" sz="2800" b="1" dirty="0">
                <a:solidFill>
                  <a:srgbClr val="002060"/>
                </a:solidFill>
              </a:rPr>
              <a:t>Planowane zakończenie inwestycji: </a:t>
            </a:r>
            <a:r>
              <a:rPr lang="pl-PL" sz="2800" b="1" dirty="0">
                <a:solidFill>
                  <a:srgbClr val="C00000"/>
                </a:solidFill>
              </a:rPr>
              <a:t>2026 rok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93916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BDE401-44A5-59E4-9CDE-14165528E2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CC7B8834-9BCA-A147-F3D4-00EF54EAED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9E76D61A-8832-8907-28A7-97CE78965F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583" y="241694"/>
            <a:ext cx="11828834" cy="729612"/>
          </a:xfrm>
          <a:solidFill>
            <a:schemeClr val="accent4">
              <a:lumMod val="60000"/>
              <a:lumOff val="40000"/>
            </a:schemeClr>
          </a:solidFill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2024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1F1BFBFE-41F4-1BDF-906D-1898C0B98341}"/>
              </a:ext>
            </a:extLst>
          </p:cNvPr>
          <p:cNvPicPr>
            <a:picLocks noChangeAspect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356102" y="358445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Prostokąt: zaokrąglone rogi 2">
            <a:extLst>
              <a:ext uri="{FF2B5EF4-FFF2-40B4-BE49-F238E27FC236}">
                <a16:creationId xmlns:a16="http://schemas.microsoft.com/office/drawing/2014/main" id="{593B2BBB-BCC5-931E-3938-FCF69BCD1936}"/>
              </a:ext>
            </a:extLst>
          </p:cNvPr>
          <p:cNvSpPr/>
          <p:nvPr/>
        </p:nvSpPr>
        <p:spPr>
          <a:xfrm>
            <a:off x="6096000" y="4834558"/>
            <a:ext cx="5850293" cy="9144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r>
              <a:rPr lang="pl-PL" sz="4800" b="1" dirty="0">
                <a:solidFill>
                  <a:srgbClr val="002060"/>
                </a:solidFill>
                <a:latin typeface="Calibri" panose="020F0502020204030204"/>
              </a:rPr>
              <a:t>Słowem wstępu</a:t>
            </a:r>
          </a:p>
        </p:txBody>
      </p:sp>
    </p:spTree>
    <p:extLst>
      <p:ext uri="{BB962C8B-B14F-4D97-AF65-F5344CB8AC3E}">
        <p14:creationId xmlns:p14="http://schemas.microsoft.com/office/powerpoint/2010/main" val="152338795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Obraz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1479" y="1679291"/>
            <a:ext cx="6140483" cy="5155118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8F3F28EF-47FD-94BE-4FBC-6CBB347B4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8" y="109631"/>
            <a:ext cx="11591924" cy="15696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 eaLnBrk="0" fontAlgn="base" hangingPunct="0">
              <a:spcAft>
                <a:spcPct val="0"/>
              </a:spcAft>
              <a:buNone/>
              <a:defRPr/>
            </a:pPr>
            <a:r>
              <a:rPr lang="pl-PL" b="1" dirty="0">
                <a:solidFill>
                  <a:srgbClr val="002060"/>
                </a:solidFill>
              </a:rPr>
              <a:t>Przebudowa istniejącego targowiska gminnego z infrastrukturą towarzyszącą wraz z budową zadaszonej części handlowej na cele promocji lokalnych produktów</a:t>
            </a: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9" name="Obraz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418485"/>
            <a:ext cx="4913279" cy="3415924"/>
          </a:xfrm>
          <a:prstGeom prst="rect">
            <a:avLst/>
          </a:prstGeom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3DD7C49F-7EC5-E1A2-34E2-6DDDA43B011C}"/>
              </a:ext>
            </a:extLst>
          </p:cNvPr>
          <p:cNvSpPr txBox="1"/>
          <p:nvPr/>
        </p:nvSpPr>
        <p:spPr>
          <a:xfrm>
            <a:off x="300038" y="1751133"/>
            <a:ext cx="719998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Łączna wartość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robót: </a:t>
            </a:r>
            <a:r>
              <a:rPr lang="pl-PL" sz="3200" b="1" dirty="0">
                <a:solidFill>
                  <a:srgbClr val="C00000"/>
                </a:solidFill>
              </a:rPr>
              <a:t>2 359 755,00 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PLN</a:t>
            </a:r>
          </a:p>
          <a:p>
            <a:pPr lvl="0" algn="just">
              <a:defRPr/>
            </a:pPr>
            <a:r>
              <a:rPr lang="pl-PL" sz="3200" b="1" baseline="0" dirty="0">
                <a:solidFill>
                  <a:srgbClr val="002060"/>
                </a:solidFill>
                <a:latin typeface="Calibri"/>
              </a:rPr>
              <a:t>Dofinasowanie: </a:t>
            </a:r>
            <a:r>
              <a:rPr lang="pl-PL" sz="3200" b="1" baseline="0" dirty="0">
                <a:solidFill>
                  <a:srgbClr val="C00000"/>
                </a:solidFill>
                <a:latin typeface="Calibri"/>
              </a:rPr>
              <a:t>1 000 000,00 PLN</a:t>
            </a:r>
          </a:p>
          <a:p>
            <a:pPr lvl="0" algn="just">
              <a:defRPr/>
            </a:pP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Data odbioru końcowego: </a:t>
            </a:r>
            <a:r>
              <a:rPr lang="pl-PL" sz="3200" b="1" dirty="0">
                <a:solidFill>
                  <a:srgbClr val="C00000"/>
                </a:solidFill>
                <a:latin typeface="Calibri"/>
              </a:rPr>
              <a:t>28.02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</a:rPr>
              <a:t>.2024 r. </a:t>
            </a: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143DE3BD-98E2-9460-B8DA-E8A055E786E2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409" y="4471699"/>
            <a:ext cx="4446881" cy="2362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9560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3DD7C49F-7EC5-E1A2-34E2-6DDDA43B011C}"/>
              </a:ext>
            </a:extLst>
          </p:cNvPr>
          <p:cNvSpPr txBox="1"/>
          <p:nvPr/>
        </p:nvSpPr>
        <p:spPr>
          <a:xfrm>
            <a:off x="838200" y="2561139"/>
            <a:ext cx="3131651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Wartość zakupu: </a:t>
            </a:r>
            <a:r>
              <a:rPr lang="pl-PL" sz="3200" b="1" dirty="0">
                <a:solidFill>
                  <a:srgbClr val="C00000"/>
                </a:solidFill>
              </a:rPr>
              <a:t>198 952,50 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PLN</a:t>
            </a:r>
          </a:p>
          <a:p>
            <a:pPr lvl="0">
              <a:defRPr/>
            </a:pPr>
            <a:endParaRPr lang="pl-PL" sz="3200" b="1" baseline="0" dirty="0">
              <a:solidFill>
                <a:srgbClr val="C00000"/>
              </a:solidFill>
              <a:latin typeface="Calibri"/>
            </a:endParaRPr>
          </a:p>
          <a:p>
            <a:pPr lvl="0">
              <a:defRPr/>
            </a:pP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Data odbioru: </a:t>
            </a:r>
            <a:r>
              <a:rPr lang="pl-PL" sz="3200" b="1" noProof="0" dirty="0">
                <a:solidFill>
                  <a:srgbClr val="C00000"/>
                </a:solidFill>
                <a:latin typeface="Calibri"/>
              </a:rPr>
              <a:t>30</a:t>
            </a:r>
            <a:r>
              <a:rPr lang="pl-PL" sz="3200" b="1" dirty="0">
                <a:solidFill>
                  <a:srgbClr val="C00000"/>
                </a:solidFill>
                <a:latin typeface="Calibri"/>
              </a:rPr>
              <a:t>.04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</a:rPr>
              <a:t>.2024 r. </a:t>
            </a: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8F3F28EF-47FD-94BE-4FBC-6CBB347B4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8" y="109631"/>
            <a:ext cx="11591924" cy="10772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 eaLnBrk="0" fontAlgn="base" hangingPunct="0">
              <a:spcAft>
                <a:spcPct val="0"/>
              </a:spcAft>
              <a:buNone/>
              <a:defRPr/>
            </a:pPr>
            <a:r>
              <a:rPr lang="pl-PL" b="1" dirty="0">
                <a:solidFill>
                  <a:srgbClr val="002060"/>
                </a:solidFill>
              </a:rPr>
              <a:t>Zakup i dostawa fabrycznie nowego samochodu dostawczego</a:t>
            </a:r>
            <a:br>
              <a:rPr lang="pl-PL" b="1" dirty="0">
                <a:solidFill>
                  <a:srgbClr val="002060"/>
                </a:solidFill>
              </a:rPr>
            </a:br>
            <a:r>
              <a:rPr lang="pl-PL" b="1" dirty="0">
                <a:solidFill>
                  <a:srgbClr val="002060"/>
                </a:solidFill>
              </a:rPr>
              <a:t>z wywrotką dla Centrum Integracji Społecznej w Koniecpolu</a:t>
            </a: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0334" y="1442343"/>
            <a:ext cx="6960198" cy="5220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5182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3DD7C49F-7EC5-E1A2-34E2-6DDDA43B011C}"/>
              </a:ext>
            </a:extLst>
          </p:cNvPr>
          <p:cNvSpPr txBox="1"/>
          <p:nvPr/>
        </p:nvSpPr>
        <p:spPr>
          <a:xfrm>
            <a:off x="193034" y="1931191"/>
            <a:ext cx="767664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pl-PL" sz="3200" b="1" dirty="0">
                <a:solidFill>
                  <a:srgbClr val="002060"/>
                </a:solidFill>
                <a:latin typeface="Calibri"/>
              </a:rPr>
              <a:t>Wartość robót: </a:t>
            </a:r>
            <a:r>
              <a:rPr lang="pl-PL" sz="3200" b="1" dirty="0">
                <a:solidFill>
                  <a:srgbClr val="C00000"/>
                </a:solidFill>
              </a:rPr>
              <a:t>3 947 779,91 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PLN</a:t>
            </a:r>
          </a:p>
          <a:p>
            <a:pPr lvl="0" algn="just">
              <a:defRPr/>
            </a:pPr>
            <a:r>
              <a:rPr lang="pl-PL" sz="3200" b="1" baseline="0" dirty="0">
                <a:solidFill>
                  <a:srgbClr val="002060"/>
                </a:solidFill>
                <a:latin typeface="Calibri"/>
              </a:rPr>
              <a:t>Dofinasowanie: </a:t>
            </a:r>
            <a:r>
              <a:rPr lang="pl-PL" sz="3200" b="1" dirty="0">
                <a:solidFill>
                  <a:srgbClr val="C00000"/>
                </a:solidFill>
              </a:rPr>
              <a:t>3 049 535,00 </a:t>
            </a:r>
            <a:r>
              <a:rPr lang="pl-PL" sz="3200" b="1" baseline="0" dirty="0">
                <a:solidFill>
                  <a:srgbClr val="C00000"/>
                </a:solidFill>
                <a:latin typeface="Calibri"/>
              </a:rPr>
              <a:t>PLN</a:t>
            </a:r>
          </a:p>
          <a:p>
            <a:pPr lvl="0" algn="just">
              <a:defRPr/>
            </a:pPr>
            <a:r>
              <a:rPr lang="pl-PL" sz="3200" b="1" dirty="0">
                <a:solidFill>
                  <a:srgbClr val="002060"/>
                </a:solidFill>
                <a:latin typeface="Calibri"/>
              </a:rPr>
              <a:t>Data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 odbioru końcowego: 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</a:rPr>
              <a:t>10.05.2024 r. </a:t>
            </a: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8F3F28EF-47FD-94BE-4FBC-6CBB347B4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8" y="109631"/>
            <a:ext cx="11591924" cy="15696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 eaLnBrk="0" fontAlgn="base" hangingPunct="0">
              <a:spcAft>
                <a:spcPct val="0"/>
              </a:spcAft>
              <a:buNone/>
              <a:defRPr/>
            </a:pPr>
            <a:r>
              <a:rPr lang="pl-PL" b="1" dirty="0">
                <a:solidFill>
                  <a:srgbClr val="002060"/>
                </a:solidFill>
              </a:rPr>
              <a:t>Budowa sieci wodociągowej z przyłączami etap III w mieście</a:t>
            </a:r>
            <a:br>
              <a:rPr lang="pl-PL" b="1" dirty="0">
                <a:solidFill>
                  <a:srgbClr val="002060"/>
                </a:solidFill>
              </a:rPr>
            </a:br>
            <a:r>
              <a:rPr lang="pl-PL" b="1" dirty="0">
                <a:solidFill>
                  <a:srgbClr val="002060"/>
                </a:solidFill>
              </a:rPr>
              <a:t> i gminie Koniecpol – budowa sieci wodociągowej z przyłączeniami           w miejscowościach: Wąsosz, Kużnica Wąsowska, Łysaków</a:t>
            </a: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4890" y="2475518"/>
            <a:ext cx="4867072" cy="3650304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4D12556A-7A6E-3A84-8E4F-61C6E4FC2F4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336" y="3695554"/>
            <a:ext cx="3740117" cy="2805088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0B75ADF1-3CCA-57C0-9B28-408845F7F46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356" y="3824470"/>
            <a:ext cx="3396343" cy="2547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50996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8F3F28EF-47FD-94BE-4FBC-6CBB347B4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8" y="109631"/>
            <a:ext cx="11591924" cy="15696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 eaLnBrk="0" fontAlgn="base" hangingPunct="0">
              <a:spcAft>
                <a:spcPct val="0"/>
              </a:spcAft>
              <a:buNone/>
              <a:defRPr/>
            </a:pPr>
            <a:r>
              <a:rPr lang="pl-PL" b="1" dirty="0">
                <a:solidFill>
                  <a:srgbClr val="002060"/>
                </a:solidFill>
              </a:rPr>
              <a:t>Rewitalizacja rynku w Koniecpolu wraz z przyległym otoczeniem do pełnienia nowych funkcji społecznych, gospodarczych i kulturowych z drogą dojazdową</a:t>
            </a: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12" name="Obraz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38" y="3404294"/>
            <a:ext cx="5795962" cy="3395540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690688"/>
            <a:ext cx="5795962" cy="5167312"/>
          </a:xfrm>
          <a:prstGeom prst="rect">
            <a:avLst/>
          </a:prstGeom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3DD7C49F-7EC5-E1A2-34E2-6DDDA43B011C}"/>
              </a:ext>
            </a:extLst>
          </p:cNvPr>
          <p:cNvSpPr txBox="1"/>
          <p:nvPr/>
        </p:nvSpPr>
        <p:spPr>
          <a:xfrm>
            <a:off x="300038" y="1722039"/>
            <a:ext cx="1147062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pl-PL" sz="3200" b="1" dirty="0">
                <a:solidFill>
                  <a:srgbClr val="002060"/>
                </a:solidFill>
                <a:latin typeface="Calibri"/>
              </a:rPr>
              <a:t>W</a:t>
            </a:r>
            <a:r>
              <a:rPr kumimoji="0" lang="pl-PL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artość</a:t>
            </a:r>
            <a:r>
              <a:rPr lang="pl-PL" sz="3200" b="1" dirty="0">
                <a:solidFill>
                  <a:srgbClr val="002060"/>
                </a:solidFill>
                <a:latin typeface="Calibri"/>
              </a:rPr>
              <a:t> robót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 </a:t>
            </a:r>
            <a:r>
              <a:rPr lang="pl-PL" sz="3200" b="1" dirty="0">
                <a:solidFill>
                  <a:srgbClr val="C00000"/>
                </a:solidFill>
              </a:rPr>
              <a:t>5 394 780,00 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PLN</a:t>
            </a:r>
          </a:p>
          <a:p>
            <a:pPr lvl="0" algn="just">
              <a:defRPr/>
            </a:pPr>
            <a:r>
              <a:rPr lang="pl-PL" sz="3200" b="1" baseline="0" dirty="0">
                <a:solidFill>
                  <a:srgbClr val="002060"/>
                </a:solidFill>
                <a:latin typeface="Calibri"/>
              </a:rPr>
              <a:t>Dofinasowanie: </a:t>
            </a:r>
            <a:r>
              <a:rPr lang="pl-PL" sz="3200" b="1" dirty="0">
                <a:solidFill>
                  <a:srgbClr val="C00000"/>
                </a:solidFill>
              </a:rPr>
              <a:t>4 831 025,49 </a:t>
            </a:r>
            <a:r>
              <a:rPr lang="pl-PL" sz="3200" b="1" baseline="0" dirty="0">
                <a:solidFill>
                  <a:srgbClr val="C00000"/>
                </a:solidFill>
                <a:latin typeface="Calibri"/>
              </a:rPr>
              <a:t>PLN</a:t>
            </a:r>
          </a:p>
          <a:p>
            <a:pPr lvl="0" algn="just">
              <a:defRPr/>
            </a:pP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Data odbioru końcowego: </a:t>
            </a:r>
            <a:r>
              <a:rPr lang="pl-PL" sz="3200" b="1" dirty="0">
                <a:solidFill>
                  <a:srgbClr val="C00000"/>
                </a:solidFill>
                <a:latin typeface="Calibri"/>
              </a:rPr>
              <a:t>13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</a:rPr>
              <a:t>.05.2024 r. </a:t>
            </a: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5985255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3DD7C49F-7EC5-E1A2-34E2-6DDDA43B011C}"/>
              </a:ext>
            </a:extLst>
          </p:cNvPr>
          <p:cNvSpPr txBox="1"/>
          <p:nvPr/>
        </p:nvSpPr>
        <p:spPr>
          <a:xfrm>
            <a:off x="421342" y="1222237"/>
            <a:ext cx="1147062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Łączna wartość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inwestycji: </a:t>
            </a:r>
            <a:r>
              <a:rPr lang="pl-PL" sz="3200" b="1" dirty="0">
                <a:solidFill>
                  <a:srgbClr val="C00000"/>
                </a:solidFill>
              </a:rPr>
              <a:t>1 319 790,00 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PLN</a:t>
            </a:r>
          </a:p>
          <a:p>
            <a:pPr lvl="0" algn="just">
              <a:defRPr/>
            </a:pPr>
            <a:r>
              <a:rPr lang="pl-PL" sz="3200" b="1" baseline="0" dirty="0">
                <a:solidFill>
                  <a:srgbClr val="002060"/>
                </a:solidFill>
                <a:latin typeface="Calibri"/>
              </a:rPr>
              <a:t>Dofinasowanie: </a:t>
            </a:r>
            <a:r>
              <a:rPr lang="pl-PL" sz="3200" b="1" dirty="0">
                <a:solidFill>
                  <a:srgbClr val="C00000"/>
                </a:solidFill>
              </a:rPr>
              <a:t>1 055 832,00 </a:t>
            </a:r>
            <a:r>
              <a:rPr lang="pl-PL" sz="3200" b="1" baseline="0" dirty="0">
                <a:solidFill>
                  <a:srgbClr val="C00000"/>
                </a:solidFill>
                <a:latin typeface="Calibri"/>
              </a:rPr>
              <a:t>PLN</a:t>
            </a:r>
          </a:p>
          <a:p>
            <a:pPr lvl="0" algn="just">
              <a:defRPr/>
            </a:pPr>
            <a:r>
              <a:rPr lang="pl-PL" sz="3200" b="1" dirty="0">
                <a:solidFill>
                  <a:srgbClr val="002060"/>
                </a:solidFill>
                <a:latin typeface="Calibri"/>
              </a:rPr>
              <a:t>Data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 odbioru: </a:t>
            </a:r>
            <a:r>
              <a:rPr lang="pl-PL" sz="3200" b="1" dirty="0">
                <a:solidFill>
                  <a:srgbClr val="C00000"/>
                </a:solidFill>
                <a:latin typeface="Calibri"/>
              </a:rPr>
              <a:t>13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</a:rPr>
              <a:t>.08.2024 r. </a:t>
            </a: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8F3F28EF-47FD-94BE-4FBC-6CBB347B4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8" y="109631"/>
            <a:ext cx="11591924" cy="10772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 eaLnBrk="0" fontAlgn="base" hangingPunct="0">
              <a:spcAft>
                <a:spcPct val="0"/>
              </a:spcAft>
              <a:buNone/>
              <a:defRPr/>
            </a:pPr>
            <a:r>
              <a:rPr lang="pl-PL" b="1" dirty="0">
                <a:solidFill>
                  <a:srgbClr val="002060"/>
                </a:solidFill>
              </a:rPr>
              <a:t>Modernizacja oświetlenia ulicznego w Gminie Koniecpol – wymiana opraw na energooszczędne</a:t>
            </a: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17" y="2932443"/>
            <a:ext cx="4779981" cy="3584986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348" y="2279820"/>
            <a:ext cx="5952565" cy="4464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72100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D19EDA-2DA3-0772-D12E-93846C6B6C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A65D085-C325-A8C9-20BB-79E180B332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A8A1AE2B-14DB-AAC7-B5F4-FE1042B80E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15696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pl-PL" b="1" dirty="0">
                <a:solidFill>
                  <a:srgbClr val="002060"/>
                </a:solidFill>
              </a:rPr>
              <a:t>Zakup używanego średniego wozu bojowego z przeznaczeniem dla Ochotniczej Straży Pożarnej Stary Koniecpol</a:t>
            </a:r>
            <a:r>
              <a:rPr lang="pl-PL" dirty="0">
                <a:solidFill>
                  <a:srgbClr val="002060"/>
                </a:solidFill>
              </a:rPr>
              <a:t> </a:t>
            </a:r>
            <a:r>
              <a:rPr lang="pl-PL" b="1" dirty="0">
                <a:solidFill>
                  <a:srgbClr val="002060"/>
                </a:solidFill>
              </a:rPr>
              <a:t>wraz z modernizacją (doposażeniem)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D9CE36A2-D03A-7AB1-F40C-9EE463B993AC}"/>
              </a:ext>
            </a:extLst>
          </p:cNvPr>
          <p:cNvSpPr txBox="1"/>
          <p:nvPr/>
        </p:nvSpPr>
        <p:spPr>
          <a:xfrm>
            <a:off x="238126" y="1753569"/>
            <a:ext cx="868241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kumimoji="0" lang="pl-PL" sz="3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Łączny koszt</a:t>
            </a:r>
            <a:r>
              <a:rPr kumimoji="0" lang="pl-PL" sz="30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pl-PL" sz="3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brutto: </a:t>
            </a:r>
            <a:r>
              <a:rPr lang="pl-PL" sz="3000" b="1" dirty="0">
                <a:solidFill>
                  <a:srgbClr val="C00000"/>
                </a:solidFill>
              </a:rPr>
              <a:t>158 485,24 </a:t>
            </a:r>
            <a:r>
              <a:rPr lang="pl-PL" sz="3000" b="1" dirty="0">
                <a:solidFill>
                  <a:srgbClr val="C00000"/>
                </a:solidFill>
                <a:latin typeface="Calibri"/>
              </a:rPr>
              <a:t>PLN</a:t>
            </a:r>
          </a:p>
          <a:p>
            <a:pPr lvl="0" algn="just">
              <a:defRPr/>
            </a:pPr>
            <a:r>
              <a:rPr kumimoji="0" lang="pl-PL" sz="3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Wkład</a:t>
            </a:r>
            <a:r>
              <a:rPr kumimoji="0" lang="pl-PL" sz="30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 własny (Fundusz Sołecki): </a:t>
            </a:r>
            <a:r>
              <a:rPr lang="pl-PL" sz="3000" b="1" dirty="0">
                <a:solidFill>
                  <a:srgbClr val="C00000"/>
                </a:solidFill>
              </a:rPr>
              <a:t>48 485,24 PLN</a:t>
            </a:r>
            <a:endParaRPr kumimoji="0" lang="pl-PL" sz="3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738" y="2832114"/>
            <a:ext cx="4621486" cy="3770828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2999" y="1826914"/>
            <a:ext cx="3787051" cy="4749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79900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3DD7C49F-7EC5-E1A2-34E2-6DDDA43B011C}"/>
              </a:ext>
            </a:extLst>
          </p:cNvPr>
          <p:cNvSpPr txBox="1"/>
          <p:nvPr/>
        </p:nvSpPr>
        <p:spPr>
          <a:xfrm>
            <a:off x="525949" y="1152079"/>
            <a:ext cx="633743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pl-PL" sz="3200" b="1" dirty="0">
                <a:solidFill>
                  <a:srgbClr val="002060"/>
                </a:solidFill>
                <a:latin typeface="Calibri"/>
              </a:rPr>
              <a:t>W</a:t>
            </a:r>
            <a:r>
              <a:rPr kumimoji="0" lang="pl-PL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artość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inwestycji: 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147 600</a:t>
            </a:r>
            <a:r>
              <a:rPr lang="pl-PL" sz="3200" b="1" dirty="0">
                <a:solidFill>
                  <a:srgbClr val="C00000"/>
                </a:solidFill>
              </a:rPr>
              <a:t>,00 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PLN</a:t>
            </a:r>
          </a:p>
          <a:p>
            <a:pPr lvl="0" algn="just">
              <a:defRPr/>
            </a:pPr>
            <a:r>
              <a:rPr lang="pl-PL" sz="3200" b="1" dirty="0">
                <a:solidFill>
                  <a:srgbClr val="002060"/>
                </a:solidFill>
                <a:latin typeface="Calibri"/>
              </a:rPr>
              <a:t>Data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 odbioru: </a:t>
            </a:r>
            <a:r>
              <a:rPr lang="pl-PL" sz="3200" b="1" dirty="0">
                <a:solidFill>
                  <a:srgbClr val="C00000"/>
                </a:solidFill>
                <a:latin typeface="Calibri"/>
              </a:rPr>
              <a:t>30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</a:rPr>
              <a:t>.08.2024 r. </a:t>
            </a: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8F3F28EF-47FD-94BE-4FBC-6CBB347B4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8" y="207669"/>
            <a:ext cx="11591924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 eaLnBrk="0" fontAlgn="base" hangingPunct="0">
              <a:spcAft>
                <a:spcPct val="0"/>
              </a:spcAft>
              <a:buNone/>
              <a:defRPr/>
            </a:pPr>
            <a:r>
              <a:rPr lang="pl-PL" b="1" dirty="0">
                <a:solidFill>
                  <a:srgbClr val="002060"/>
                </a:solidFill>
              </a:rPr>
              <a:t>Remont łazienek w</a:t>
            </a:r>
            <a:r>
              <a:rPr lang="pl-PL" b="1" i="1" dirty="0">
                <a:solidFill>
                  <a:srgbClr val="002060"/>
                </a:solidFill>
              </a:rPr>
              <a:t> </a:t>
            </a:r>
            <a:r>
              <a:rPr lang="pl-PL" b="1" dirty="0">
                <a:solidFill>
                  <a:srgbClr val="002060"/>
                </a:solidFill>
              </a:rPr>
              <a:t>budynku Szkoły Podstawowej nr 1 w Koniecpolu</a:t>
            </a: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596230" y="1746878"/>
            <a:ext cx="5665694" cy="4249270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4D44E4F0-8167-D2BA-40AF-F1857E67FEB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832" y="2433078"/>
            <a:ext cx="5339379" cy="4004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41036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3DD7C49F-7EC5-E1A2-34E2-6DDDA43B011C}"/>
              </a:ext>
            </a:extLst>
          </p:cNvPr>
          <p:cNvSpPr txBox="1"/>
          <p:nvPr/>
        </p:nvSpPr>
        <p:spPr>
          <a:xfrm>
            <a:off x="300038" y="1209964"/>
            <a:ext cx="690319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pl-PL" sz="3200" b="1" dirty="0">
                <a:solidFill>
                  <a:srgbClr val="002060"/>
                </a:solidFill>
                <a:latin typeface="Calibri"/>
              </a:rPr>
              <a:t>W</a:t>
            </a:r>
            <a:r>
              <a:rPr kumimoji="0" lang="pl-PL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artość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inwestycji: 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406 778,26 PLN</a:t>
            </a:r>
          </a:p>
          <a:p>
            <a:pPr lvl="0" algn="just">
              <a:defRPr/>
            </a:pPr>
            <a:r>
              <a:rPr lang="pl-PL" sz="3200" b="1" baseline="0" dirty="0">
                <a:solidFill>
                  <a:srgbClr val="002060"/>
                </a:solidFill>
                <a:latin typeface="Calibri"/>
              </a:rPr>
              <a:t>Dofinasowanie: </a:t>
            </a:r>
            <a:r>
              <a:rPr lang="pl-PL" sz="3200" b="1" baseline="0" dirty="0">
                <a:solidFill>
                  <a:srgbClr val="C00000"/>
                </a:solidFill>
                <a:latin typeface="Calibri"/>
              </a:rPr>
              <a:t> 391 500,00 PLN</a:t>
            </a:r>
          </a:p>
          <a:p>
            <a:pPr lvl="0" algn="just">
              <a:defRPr/>
            </a:pPr>
            <a:r>
              <a:rPr lang="pl-PL" sz="3200" b="1" dirty="0">
                <a:solidFill>
                  <a:srgbClr val="002060"/>
                </a:solidFill>
                <a:latin typeface="Calibri"/>
              </a:rPr>
              <a:t>Budżet Gminy: </a:t>
            </a:r>
            <a:r>
              <a:rPr lang="pl-PL" sz="3200" b="1" dirty="0">
                <a:solidFill>
                  <a:srgbClr val="C00000"/>
                </a:solidFill>
                <a:latin typeface="Calibri"/>
              </a:rPr>
              <a:t>15 278,26 PLN</a:t>
            </a:r>
            <a:endParaRPr lang="pl-PL" sz="3200" b="1" baseline="0" dirty="0">
              <a:solidFill>
                <a:srgbClr val="C00000"/>
              </a:solidFill>
              <a:latin typeface="Calibri"/>
            </a:endParaRPr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8F3F28EF-47FD-94BE-4FBC-6CBB347B4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8" y="109631"/>
            <a:ext cx="11591924" cy="10772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b="1" i="0" dirty="0">
                <a:solidFill>
                  <a:srgbClr val="002060"/>
                </a:solidFill>
                <a:effectLst/>
                <a:latin typeface="CalibriBold"/>
              </a:rPr>
              <a:t>Remont dachu wraz z wymianą pokrycia transeptu barokowego kościoła Trójcy Świętej w Koniecpolu</a:t>
            </a:r>
            <a:r>
              <a:rPr lang="pl-PL" dirty="0">
                <a:solidFill>
                  <a:srgbClr val="002060"/>
                </a:solidFill>
              </a:rPr>
              <a:t> </a:t>
            </a:r>
            <a:endParaRPr kumimoji="0" lang="pl-PL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758A3077-33F6-5A0A-0CCB-48AE2A8874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8792" y="1209964"/>
            <a:ext cx="5543293" cy="5648036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82B9D330-AA6C-3423-8207-CDB4711FF6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7684" y="3204322"/>
            <a:ext cx="2716272" cy="3653678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43DD1BA9-949B-F881-6BCB-10F86EC5081C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15" y="2802804"/>
            <a:ext cx="2111377" cy="4055196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4BDDE5A2-42A1-E291-2D22-47102DA2B36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292" y="2802804"/>
            <a:ext cx="2546391" cy="4055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95728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3DD7C49F-7EC5-E1A2-34E2-6DDDA43B011C}"/>
              </a:ext>
            </a:extLst>
          </p:cNvPr>
          <p:cNvSpPr txBox="1"/>
          <p:nvPr/>
        </p:nvSpPr>
        <p:spPr>
          <a:xfrm>
            <a:off x="300038" y="1515244"/>
            <a:ext cx="1147062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Łączna wartość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inwestycji: 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2 616 920,83 PLN</a:t>
            </a:r>
          </a:p>
          <a:p>
            <a:pPr lvl="0" algn="just">
              <a:defRPr/>
            </a:pPr>
            <a:r>
              <a:rPr lang="pl-PL" sz="3200" b="1" baseline="0" dirty="0">
                <a:solidFill>
                  <a:srgbClr val="002060"/>
                </a:solidFill>
                <a:latin typeface="Calibri"/>
              </a:rPr>
              <a:t>Dofinasowanie: </a:t>
            </a:r>
            <a:r>
              <a:rPr lang="pl-PL" sz="3200" b="1" baseline="0" dirty="0">
                <a:solidFill>
                  <a:srgbClr val="C00000"/>
                </a:solidFill>
                <a:latin typeface="Calibri"/>
              </a:rPr>
              <a:t>1 470 969,45 PLN</a:t>
            </a:r>
          </a:p>
          <a:p>
            <a:pPr lvl="0" algn="just">
              <a:defRPr/>
            </a:pP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Data odbioru końcowego: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</a:rPr>
              <a:t> 20.10.2024 r.</a:t>
            </a: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8F3F28EF-47FD-94BE-4FBC-6CBB347B4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8" y="109631"/>
            <a:ext cx="11591924" cy="10772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Budowa kanalizacji sanitarnej i deszczowej w dzielnicy „</a:t>
            </a:r>
            <a:r>
              <a:rPr kumimoji="0" lang="pl-PL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Magdasz</a:t>
            </a: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” - etap II, podetap 1</a:t>
            </a:r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D015AF43-D554-DF28-06CB-392ADC34FB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950" y="3413299"/>
            <a:ext cx="3981061" cy="2985796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CE9B2192-D9E7-6F10-8455-C521059238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9430" y="3413299"/>
            <a:ext cx="3981061" cy="2985796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D12CA6E0-04CC-5078-BBE1-8386D34A6E2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0939" y="3413299"/>
            <a:ext cx="3981061" cy="2985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5893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8F3F28EF-47FD-94BE-4FBC-6CBB347B4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70115"/>
            <a:ext cx="11591924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pl-PL" sz="3600" b="1" dirty="0">
                <a:solidFill>
                  <a:srgbClr val="002060"/>
                </a:solidFill>
                <a:ea typeface="Times New Roman" panose="02020603050405020304" pitchFamily="18" charset="0"/>
              </a:rPr>
              <a:t>B</a:t>
            </a:r>
            <a:r>
              <a:rPr lang="pl-PL" sz="36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udowa sieci wodociągowej z przyłączami na odcinku Koniecpol, ul. Słowackiego – Radoszewnica</a:t>
            </a:r>
            <a:endParaRPr lang="pl-PL" sz="3600" b="1" dirty="0">
              <a:solidFill>
                <a:srgbClr val="002060"/>
              </a:solidFill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C7E5E61D-5DA8-4516-6B1A-BDB2185C6694}"/>
              </a:ext>
            </a:extLst>
          </p:cNvPr>
          <p:cNvSpPr txBox="1"/>
          <p:nvPr/>
        </p:nvSpPr>
        <p:spPr>
          <a:xfrm>
            <a:off x="238126" y="1670910"/>
            <a:ext cx="494671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Wartość robót</a:t>
            </a:r>
            <a:r>
              <a:rPr lang="pl-PL" sz="2800" b="1" dirty="0">
                <a:solidFill>
                  <a:srgbClr val="002060"/>
                </a:solidFill>
                <a:latin typeface="Calibri"/>
              </a:rPr>
              <a:t>: </a:t>
            </a:r>
            <a:r>
              <a:rPr lang="pl-PL" sz="2800" b="1" dirty="0">
                <a:solidFill>
                  <a:srgbClr val="C00000"/>
                </a:solidFill>
                <a:latin typeface="Calibri"/>
              </a:rPr>
              <a:t>589 187,86 PLN</a:t>
            </a: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57170714-E6DF-83D3-B0D8-562E477E7E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26" y="2477682"/>
            <a:ext cx="4946717" cy="3710038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7D83C419-0E9F-24C4-9DCD-E0E57C066F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1608" y="1737037"/>
            <a:ext cx="6418442" cy="4813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4172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99F0B9C-1E59-990C-21BA-9294667681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992" y="98989"/>
            <a:ext cx="11828834" cy="729612"/>
          </a:xfrm>
          <a:solidFill>
            <a:schemeClr val="accent4">
              <a:lumMod val="60000"/>
              <a:lumOff val="40000"/>
            </a:schemeClr>
          </a:solidFill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2024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6521473B-7F8B-05D6-6184-3937E89214DE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254174" y="215740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B91EBAE9-49D0-FA99-3272-3591AB727E95}"/>
              </a:ext>
            </a:extLst>
          </p:cNvPr>
          <p:cNvSpPr txBox="1"/>
          <p:nvPr/>
        </p:nvSpPr>
        <p:spPr>
          <a:xfrm>
            <a:off x="320162" y="1329140"/>
            <a:ext cx="11444490" cy="230832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pl-PL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Rok 2024 był czasem intensywnych działań inwestycyjnych oraz kontynuacji kierunku rozwoju wyznaczonego w poprzednich latach. </a:t>
            </a:r>
          </a:p>
          <a:p>
            <a:pPr algn="just"/>
            <a:r>
              <a:rPr lang="pl-PL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Mimo ograniczeń budżetowych wynikających m.in. z ubytku dochodów z podatku PIT – utrzymano stabilność finansową i przeprowadzono szereg kluczowych projektów infrastrukturalnych, poprawiających jakość życia mieszkańców, zarówno w części miejskiej, jak i na obszarach wiejskich.</a:t>
            </a:r>
            <a:endParaRPr lang="pl-PL" sz="24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A8B358BD-434E-C598-F87D-A5994FD3B581}"/>
              </a:ext>
            </a:extLst>
          </p:cNvPr>
          <p:cNvSpPr txBox="1"/>
          <p:nvPr/>
        </p:nvSpPr>
        <p:spPr>
          <a:xfrm>
            <a:off x="1725105" y="4279711"/>
            <a:ext cx="9072078" cy="12003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pl-PL" sz="2400" b="1" kern="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W roku 2024 inwestowano w infrastrukturę gminną, tym bardziej, że na większość zadań pozyskano dofinansowanie zewnętrzne. Potwierdzają to liczby i kwoty. </a:t>
            </a:r>
            <a:endParaRPr lang="pl-PL" sz="2400" b="1" dirty="0">
              <a:solidFill>
                <a:srgbClr val="002060"/>
              </a:solidFill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90A18BF6-7101-4A61-05E1-39510593D79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1144" y="5341945"/>
            <a:ext cx="1822342" cy="1172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69964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8F3F28EF-47FD-94BE-4FBC-6CBB347B4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pl-PL" sz="3600" b="1" dirty="0">
                <a:solidFill>
                  <a:srgbClr val="002060"/>
                </a:solidFill>
                <a:ea typeface="Times New Roman" panose="02020603050405020304" pitchFamily="18" charset="0"/>
              </a:rPr>
              <a:t>Modernizacja układu dróg w Koniecpolu</a:t>
            </a:r>
            <a:endParaRPr lang="pl-PL" sz="3600" b="1" dirty="0">
              <a:solidFill>
                <a:srgbClr val="002060"/>
              </a:solidFill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1F07343A-FF09-BDEA-A7D7-B2D6273CBFFC}"/>
              </a:ext>
            </a:extLst>
          </p:cNvPr>
          <p:cNvSpPr txBox="1"/>
          <p:nvPr/>
        </p:nvSpPr>
        <p:spPr>
          <a:xfrm>
            <a:off x="238126" y="867012"/>
            <a:ext cx="637138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Wartość robót</a:t>
            </a:r>
            <a:r>
              <a:rPr lang="pl-PL" sz="3200" b="1" dirty="0">
                <a:solidFill>
                  <a:srgbClr val="002060"/>
                </a:solidFill>
                <a:latin typeface="Calibri"/>
              </a:rPr>
              <a:t>: </a:t>
            </a:r>
            <a:r>
              <a:rPr lang="pl-PL" sz="3200" b="1" dirty="0">
                <a:solidFill>
                  <a:srgbClr val="C00000"/>
                </a:solidFill>
                <a:latin typeface="Calibri"/>
              </a:rPr>
              <a:t>2 954 481,72 PLN</a:t>
            </a: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</a:endParaRPr>
          </a:p>
          <a:p>
            <a:pPr algn="just"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Dofinansowanie: </a:t>
            </a: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</a:rPr>
              <a:t>2 000 000,00 PLN</a:t>
            </a:r>
            <a:endParaRPr lang="pl-PL" sz="3200" b="1" dirty="0">
              <a:solidFill>
                <a:srgbClr val="002060"/>
              </a:solidFill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28" y="2189904"/>
            <a:ext cx="5057872" cy="3371914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088" y="1944087"/>
            <a:ext cx="5795324" cy="4643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60855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D0072-9AEF-3D8B-099D-960EEDBD5C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2B190A0-C01D-145E-DD6B-84E67FFF45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DEE91330-EEF8-E7EE-BF0E-C463BAA45A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Modernizacja układu dróg w Koniecpolu – ul. </a:t>
            </a:r>
            <a:r>
              <a:rPr kumimoji="0" lang="pl-PL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Tarchalskiego</a:t>
            </a:r>
            <a:endParaRPr kumimoji="0" lang="pl-PL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91A5EA1E-A97E-E65B-029F-B08B96657CFF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54" y="1468226"/>
            <a:ext cx="5833573" cy="4913912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0A292115-2B15-10B5-D19B-8140344063C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6155" y="858659"/>
            <a:ext cx="5503891" cy="5887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98983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538A8E-9221-68D2-F097-A4C28DF87E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E9911CB-2C12-86AD-BA61-35C552FFC5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6CA3CC0F-AAFA-D873-AAD8-C8BCCCE47A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Modernizacja układu dróg w Koniecpolu – ul. Partyzantów</a:t>
            </a:r>
            <a:endParaRPr kumimoji="0" lang="pl-PL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216D1461-AE06-027B-427B-43C33DF677A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54" y="1259631"/>
            <a:ext cx="6141483" cy="5486644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E4A2E3B8-E877-61D5-5ED7-BF33C5DEC3E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668" y="899731"/>
            <a:ext cx="7476931" cy="584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05701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6FA8D2-25C8-833D-A35E-D6268B86A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478" y="134302"/>
            <a:ext cx="11553091" cy="131112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altLang="pl-PL" sz="3600" b="1" dirty="0">
                <a:solidFill>
                  <a:srgbClr val="002060"/>
                </a:solidFill>
                <a:latin typeface="+mn-lt"/>
              </a:rPr>
              <a:t>Modernizacja dachu budynku Urzędu Miasta i Gminy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altLang="pl-PL" sz="3600" b="1" dirty="0">
                <a:solidFill>
                  <a:srgbClr val="002060"/>
                </a:solidFill>
                <a:latin typeface="+mn-lt"/>
              </a:rPr>
              <a:t> w Koniecpolu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2AF617FA-D0DF-ADF8-41C6-DB0693C6A8F2}"/>
              </a:ext>
            </a:extLst>
          </p:cNvPr>
          <p:cNvSpPr txBox="1"/>
          <p:nvPr/>
        </p:nvSpPr>
        <p:spPr>
          <a:xfrm>
            <a:off x="319454" y="1955901"/>
            <a:ext cx="47875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Wartość robót</a:t>
            </a:r>
            <a:r>
              <a:rPr lang="pl-PL" sz="2800" b="1" dirty="0">
                <a:solidFill>
                  <a:srgbClr val="002060"/>
                </a:solidFill>
                <a:latin typeface="Calibri"/>
              </a:rPr>
              <a:t>: </a:t>
            </a:r>
            <a:r>
              <a:rPr lang="pl-PL" sz="2800" b="1" dirty="0">
                <a:solidFill>
                  <a:srgbClr val="C00000"/>
                </a:solidFill>
                <a:latin typeface="Calibri"/>
              </a:rPr>
              <a:t>538 863,00</a:t>
            </a:r>
            <a:r>
              <a:rPr lang="pl-PL" sz="2800" b="1" dirty="0">
                <a:solidFill>
                  <a:srgbClr val="002060"/>
                </a:solidFill>
                <a:latin typeface="Calibri"/>
              </a:rPr>
              <a:t> </a:t>
            </a:r>
            <a:r>
              <a:rPr lang="pl-PL" sz="2800" b="1" dirty="0">
                <a:solidFill>
                  <a:srgbClr val="C00000"/>
                </a:solidFill>
                <a:latin typeface="Calibri"/>
              </a:rPr>
              <a:t>PLN</a:t>
            </a: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5EF70A37-FDA6-FA00-C381-1A0F02A5EB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913" y="2947646"/>
            <a:ext cx="4160650" cy="3120488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7361" y="1799751"/>
            <a:ext cx="6206230" cy="4654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38603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D19EDA-2DA3-0772-D12E-93846C6B6C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A65D085-C325-A8C9-20BB-79E180B332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A8A1AE2B-14DB-AAC7-B5F4-FE1042B80E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pl-PL" b="1" dirty="0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Zakup </a:t>
            </a:r>
            <a:r>
              <a:rPr lang="pl-PL" b="1" dirty="0" err="1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drona</a:t>
            </a:r>
            <a:r>
              <a:rPr lang="pl-PL" b="1" dirty="0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antysmogowego</a:t>
            </a:r>
            <a:endParaRPr lang="pl-PL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D9CE36A2-D03A-7AB1-F40C-9EE463B993AC}"/>
              </a:ext>
            </a:extLst>
          </p:cNvPr>
          <p:cNvSpPr txBox="1"/>
          <p:nvPr/>
        </p:nvSpPr>
        <p:spPr>
          <a:xfrm>
            <a:off x="238126" y="808107"/>
            <a:ext cx="1133863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2400" b="1" dirty="0">
                <a:solidFill>
                  <a:srgbClr val="002060"/>
                </a:solidFill>
                <a:latin typeface="Calibri"/>
              </a:rPr>
              <a:t>W ramach konkursu „Inicjatywa Antysmogowa” ze 100% dofinansowaniem, zakupiono Bezzałogowy Statek Powietrzny oraz opracowano dokumentację na termomodernizację budynku remizy OSP w Okołowicach.  </a:t>
            </a:r>
            <a:endParaRPr lang="pl-PL" sz="2400" b="1" dirty="0">
              <a:solidFill>
                <a:srgbClr val="002060"/>
              </a:solidFill>
            </a:endParaRPr>
          </a:p>
          <a:p>
            <a:pPr lvl="0" algn="just"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Koszt zakupu brutto: </a:t>
            </a:r>
            <a:r>
              <a:rPr lang="pl-PL" sz="2400" b="1" dirty="0">
                <a:solidFill>
                  <a:srgbClr val="C00000"/>
                </a:solidFill>
              </a:rPr>
              <a:t>249 444,00 </a:t>
            </a:r>
            <a:r>
              <a:rPr lang="pl-PL" sz="2400" b="1" dirty="0">
                <a:solidFill>
                  <a:srgbClr val="C00000"/>
                </a:solidFill>
                <a:latin typeface="Calibri"/>
              </a:rPr>
              <a:t>PLN</a:t>
            </a:r>
            <a:endParaRPr kumimoji="0" lang="pl-PL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2" name="Obraz 11">
            <a:extLst>
              <a:ext uri="{FF2B5EF4-FFF2-40B4-BE49-F238E27FC236}">
                <a16:creationId xmlns:a16="http://schemas.microsoft.com/office/drawing/2014/main" id="{ECA99720-BE33-1F56-5A22-89D580AE3B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2187" y="2377767"/>
            <a:ext cx="5612364" cy="4209273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8ACCE9D8-E136-0666-28F6-5F5269A0EB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480" y="2597566"/>
            <a:ext cx="2970125" cy="4209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65740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99F0B9C-1E59-990C-21BA-9294667681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585" y="157033"/>
            <a:ext cx="11828834" cy="729612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2024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6521473B-7F8B-05D6-6184-3937E89214DE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66011" y="273784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id="{90664A0E-D66F-3DB6-7D1E-13090066B5D1}"/>
              </a:ext>
            </a:extLst>
          </p:cNvPr>
          <p:cNvSpPr/>
          <p:nvPr/>
        </p:nvSpPr>
        <p:spPr>
          <a:xfrm>
            <a:off x="1455576" y="2790092"/>
            <a:ext cx="8752114" cy="9144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r>
              <a:rPr lang="pl-PL" sz="4400" b="1" dirty="0">
                <a:solidFill>
                  <a:srgbClr val="002060"/>
                </a:solidFill>
                <a:latin typeface="Calibri" panose="020F0502020204030204"/>
              </a:rPr>
              <a:t>Rozwój terenów wiejskich</a:t>
            </a:r>
          </a:p>
        </p:txBody>
      </p:sp>
      <p:sp>
        <p:nvSpPr>
          <p:cNvPr id="7" name="Strzałka: w dół 6">
            <a:extLst>
              <a:ext uri="{FF2B5EF4-FFF2-40B4-BE49-F238E27FC236}">
                <a16:creationId xmlns:a16="http://schemas.microsoft.com/office/drawing/2014/main" id="{21C416D8-E082-D971-87FF-ABFE74B40EA3}"/>
              </a:ext>
            </a:extLst>
          </p:cNvPr>
          <p:cNvSpPr/>
          <p:nvPr/>
        </p:nvSpPr>
        <p:spPr>
          <a:xfrm>
            <a:off x="5218923" y="4992353"/>
            <a:ext cx="1200538" cy="914400"/>
          </a:xfrm>
          <a:prstGeom prst="down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endParaRPr lang="pl-PL" sz="1801">
              <a:solidFill>
                <a:prstClr val="white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00669842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E9351B-5F13-596F-A1C7-5519314CC8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E5D8293-9CBB-08D6-CEF5-57978A5716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585" y="157033"/>
            <a:ext cx="11828834" cy="729612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2023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2C0840AE-3197-C6A1-FE3A-D2C6B9400122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66011" y="273784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Prostokąt: zaokrąglone rogi 2">
            <a:extLst>
              <a:ext uri="{FF2B5EF4-FFF2-40B4-BE49-F238E27FC236}">
                <a16:creationId xmlns:a16="http://schemas.microsoft.com/office/drawing/2014/main" id="{B37668E2-E44F-C5F7-60E7-81EAB3E5597F}"/>
              </a:ext>
            </a:extLst>
          </p:cNvPr>
          <p:cNvSpPr/>
          <p:nvPr/>
        </p:nvSpPr>
        <p:spPr>
          <a:xfrm>
            <a:off x="1654629" y="886645"/>
            <a:ext cx="8882742" cy="62491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endParaRPr lang="pl-PL" sz="4400" b="1" dirty="0">
              <a:solidFill>
                <a:srgbClr val="002060"/>
              </a:solidFill>
            </a:endParaRPr>
          </a:p>
          <a:p>
            <a:pPr algn="ctr" defTabSz="914411">
              <a:defRPr/>
            </a:pPr>
            <a:r>
              <a:rPr lang="pl-PL" sz="4400" b="1" dirty="0">
                <a:solidFill>
                  <a:srgbClr val="002060"/>
                </a:solidFill>
              </a:rPr>
              <a:t>Fundusz Sołecki</a:t>
            </a:r>
          </a:p>
          <a:p>
            <a:pPr algn="ctr" defTabSz="914411">
              <a:defRPr/>
            </a:pPr>
            <a:endParaRPr lang="pl-PL" sz="4400" b="1" dirty="0">
              <a:solidFill>
                <a:srgbClr val="E7E6E6">
                  <a:lumMod val="25000"/>
                </a:srgbClr>
              </a:solidFill>
              <a:latin typeface="Calibri" panose="020F0502020204030204"/>
            </a:endParaRP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F7844AFB-18A1-F50E-725D-C28C83031EDF}"/>
              </a:ext>
            </a:extLst>
          </p:cNvPr>
          <p:cNvSpPr txBox="1"/>
          <p:nvPr/>
        </p:nvSpPr>
        <p:spPr>
          <a:xfrm>
            <a:off x="181585" y="1756589"/>
            <a:ext cx="11828834" cy="48243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pl-PL" sz="20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W 2024 roku Gmina Koniecpol skutecznie realizowała inwestycje i zadania poprawiające jakość życia na terenach wiejskich, wykorzystując środki z Funduszu Sołeckiego oraz Marszałkowskiej Inicjatywy Sołeckiej.</a:t>
            </a:r>
            <a:endParaRPr lang="pl-PL" sz="20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pl-PL" sz="20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 </a:t>
            </a:r>
            <a:endParaRPr lang="pl-PL" sz="20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pl-PL" sz="20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1. Fundusz Sołecki – łączna wartość: </a:t>
            </a:r>
            <a:r>
              <a:rPr lang="pl-PL" sz="20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484 559,91 zł</a:t>
            </a:r>
            <a:endParaRPr lang="pl-PL" sz="20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pl-PL" sz="20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 </a:t>
            </a:r>
            <a:endParaRPr lang="pl-PL" sz="20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pl-PL" sz="20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Wydatki zostały ukierunkowane na działania kluczowe dla codziennego funkcjonowania sołectw:</a:t>
            </a:r>
            <a:endParaRPr lang="pl-PL" sz="20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300"/>
              </a:spcAft>
              <a:buFont typeface="Symbol" panose="05050102010706020507" pitchFamily="18" charset="2"/>
              <a:buChar char=""/>
            </a:pPr>
            <a:r>
              <a:rPr lang="pl-PL" sz="20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remonty świetlic wiejskich – 112 662,73 zł,</a:t>
            </a:r>
            <a:endParaRPr lang="pl-PL" sz="2000" b="1" dirty="0">
              <a:solidFill>
                <a:srgbClr val="002060"/>
              </a:solidFill>
              <a:effectLst/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300"/>
              </a:spcAft>
              <a:buFont typeface="Symbol" panose="05050102010706020507" pitchFamily="18" charset="2"/>
              <a:buChar char=""/>
            </a:pPr>
            <a:r>
              <a:rPr lang="pl-PL" sz="20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budowa i modernizacja placów zabaw – 36 231,99 zł,</a:t>
            </a:r>
            <a:endParaRPr lang="pl-PL" sz="2000" b="1" dirty="0">
              <a:solidFill>
                <a:srgbClr val="002060"/>
              </a:solidFill>
              <a:effectLst/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300"/>
              </a:spcAft>
              <a:buFont typeface="Symbol" panose="05050102010706020507" pitchFamily="18" charset="2"/>
              <a:buChar char=""/>
            </a:pPr>
            <a:r>
              <a:rPr lang="pl-PL" sz="20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budowa altan, domów rekreacyjnych – 46 289,99 zł,</a:t>
            </a:r>
            <a:endParaRPr lang="pl-PL" sz="2000" b="1" dirty="0">
              <a:solidFill>
                <a:srgbClr val="002060"/>
              </a:solidFill>
              <a:effectLst/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300"/>
              </a:spcAft>
              <a:buFont typeface="Symbol" panose="05050102010706020507" pitchFamily="18" charset="2"/>
              <a:buChar char=""/>
            </a:pPr>
            <a:r>
              <a:rPr lang="pl-PL" sz="20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remonty dróg – 35 944,43 zł,</a:t>
            </a:r>
            <a:endParaRPr lang="pl-PL" sz="2000" b="1" dirty="0">
              <a:solidFill>
                <a:srgbClr val="002060"/>
              </a:solidFill>
              <a:effectLst/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300"/>
              </a:spcAft>
              <a:buFont typeface="Symbol" panose="05050102010706020507" pitchFamily="18" charset="2"/>
              <a:buChar char=""/>
            </a:pPr>
            <a:r>
              <a:rPr lang="pl-PL" sz="20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inwestycje w zieleń, oświetlenie, tablice, wyposażenie OSP – pozostała część środków.</a:t>
            </a:r>
            <a:endParaRPr lang="pl-PL" sz="2000" b="1" dirty="0">
              <a:solidFill>
                <a:srgbClr val="002060"/>
              </a:solidFill>
              <a:effectLst/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pl-PL" sz="20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 </a:t>
            </a:r>
            <a:endParaRPr lang="pl-PL" sz="20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pl-PL" sz="20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Wydatki te miały charakter lokalny, oddolny i partycypacyjny – to mieszkańcy wraz z sołtysami i radami sołeckimi decydowali o priorytetach.</a:t>
            </a:r>
            <a:endParaRPr lang="pl-PL" sz="20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909643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C86FCE-19E4-881C-5E50-D02014B56A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8">
            <a:extLst>
              <a:ext uri="{FF2B5EF4-FFF2-40B4-BE49-F238E27FC236}">
                <a16:creationId xmlns:a16="http://schemas.microsoft.com/office/drawing/2014/main" id="{47D02CB8-AFF0-F6C6-DBF2-DB6658A067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360" y="2068570"/>
            <a:ext cx="5839640" cy="3305636"/>
          </a:xfrm>
          <a:prstGeom prst="rect">
            <a:avLst/>
          </a:prstGeom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0E860256-134C-157B-3864-6BD68363FD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454" y="50417"/>
            <a:ext cx="11553091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altLang="pl-PL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Realizacja Funduszu Sołeckiego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AA5D1DAF-49BA-DA55-1763-37A74ADCBA63}"/>
              </a:ext>
            </a:extLst>
          </p:cNvPr>
          <p:cNvSpPr txBox="1"/>
          <p:nvPr/>
        </p:nvSpPr>
        <p:spPr>
          <a:xfrm>
            <a:off x="244809" y="1257993"/>
            <a:ext cx="2293118" cy="3600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3200" b="1" dirty="0">
                <a:solidFill>
                  <a:schemeClr val="accent1">
                    <a:lumMod val="50000"/>
                  </a:schemeClr>
                </a:solidFill>
              </a:rPr>
              <a:t>26 projektów                        </a:t>
            </a:r>
          </a:p>
          <a:p>
            <a:pPr algn="just"/>
            <a:endParaRPr lang="pl-PL" sz="3200" b="1" dirty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endParaRPr lang="pl-PL" sz="3200" b="1" dirty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endParaRPr lang="pl-PL" sz="3200" b="1" dirty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endParaRPr lang="pl-PL" sz="3200" b="1" dirty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r>
              <a:rPr lang="pl-PL" sz="2000" b="1" dirty="0">
                <a:solidFill>
                  <a:srgbClr val="FF0000"/>
                </a:solidFill>
              </a:rPr>
              <a:t>484 559,91 PLN</a:t>
            </a:r>
            <a:endParaRPr lang="pl-PL" sz="2000" b="1" kern="0" dirty="0">
              <a:solidFill>
                <a:srgbClr val="FF0000"/>
              </a:solidFill>
              <a:effectLst/>
              <a:ea typeface="Times New Roman" panose="02020603050405020304" pitchFamily="18" charset="0"/>
            </a:endParaRPr>
          </a:p>
          <a:p>
            <a:endParaRPr lang="pl-PL" sz="1600" b="1" dirty="0">
              <a:solidFill>
                <a:srgbClr val="C00000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3" name="Strzałka: w prawo 2">
            <a:extLst>
              <a:ext uri="{FF2B5EF4-FFF2-40B4-BE49-F238E27FC236}">
                <a16:creationId xmlns:a16="http://schemas.microsoft.com/office/drawing/2014/main" id="{446E61B0-5BC6-4A54-7A86-B3C79E9BB0E1}"/>
              </a:ext>
            </a:extLst>
          </p:cNvPr>
          <p:cNvSpPr/>
          <p:nvPr/>
        </p:nvSpPr>
        <p:spPr>
          <a:xfrm rot="5400000">
            <a:off x="520239" y="3013966"/>
            <a:ext cx="1464907" cy="466176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22EBAB48-8F46-671B-78B2-150A460D37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0576" y="635192"/>
            <a:ext cx="4468977" cy="6172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09324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8B855F-0E79-94B8-5F1C-827EA71066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96599EAA-6D7D-ACA8-5FA3-1D92DAA9C5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454" y="50417"/>
            <a:ext cx="11553091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Realizacja Funduszu Sołeckiego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6B0920EC-A82B-A1D4-EFE6-FF5DF195B9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120" y="783770"/>
            <a:ext cx="4883857" cy="5915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90019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CA346D-B94E-AAE3-1C26-43E57138C8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86E8932-47CC-21EB-A76D-7020507610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585" y="157033"/>
            <a:ext cx="11828834" cy="729612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2023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40490FBA-1C6F-063F-993E-CC1DF6DB4E85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66011" y="273784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Prostokąt: zaokrąglone rogi 2">
            <a:extLst>
              <a:ext uri="{FF2B5EF4-FFF2-40B4-BE49-F238E27FC236}">
                <a16:creationId xmlns:a16="http://schemas.microsoft.com/office/drawing/2014/main" id="{BC2902CF-ECFA-6F8A-6AF8-081A7A5ED1F3}"/>
              </a:ext>
            </a:extLst>
          </p:cNvPr>
          <p:cNvSpPr/>
          <p:nvPr/>
        </p:nvSpPr>
        <p:spPr>
          <a:xfrm>
            <a:off x="1533331" y="979951"/>
            <a:ext cx="8882742" cy="62491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Marszałkowska Inicjatywa Sołecka</a:t>
            </a:r>
          </a:p>
          <a:p>
            <a:pPr marL="0" marR="0" lvl="0" indent="0" algn="ctr" defTabSz="9144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44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134CC6AD-079D-F343-08E4-3EB529CBCFBB}"/>
              </a:ext>
            </a:extLst>
          </p:cNvPr>
          <p:cNvSpPr txBox="1"/>
          <p:nvPr/>
        </p:nvSpPr>
        <p:spPr>
          <a:xfrm>
            <a:off x="230355" y="2459504"/>
            <a:ext cx="11435027" cy="193899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pl-PL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W 2024 roku Gmina Koniecpol z powodzeniem uczestniczyła w programie Marszałkowska Inicjatywa Sołecka, którego celem jest wspieranie małych projektów poprawiających jakość życia na terenach wiejskich województwa śląskiego.  </a:t>
            </a:r>
            <a:endParaRPr lang="pl-PL" sz="24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buNone/>
            </a:pPr>
            <a:r>
              <a:rPr lang="pl-PL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W ramach naboru gmina Koniecpol pozyskała łączną kwotę dofinansowania </a:t>
            </a:r>
            <a:r>
              <a:rPr lang="pl-PL" sz="2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66 939,41 zł </a:t>
            </a:r>
            <a:r>
              <a:rPr lang="pl-PL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 zrealizowała trzy zadania inwestycyjne. </a:t>
            </a:r>
            <a:endParaRPr lang="pl-PL" sz="24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Strzałka: w dół 6">
            <a:extLst>
              <a:ext uri="{FF2B5EF4-FFF2-40B4-BE49-F238E27FC236}">
                <a16:creationId xmlns:a16="http://schemas.microsoft.com/office/drawing/2014/main" id="{2CC0CFA3-9E0E-E763-7364-6CB0157606B1}"/>
              </a:ext>
            </a:extLst>
          </p:cNvPr>
          <p:cNvSpPr/>
          <p:nvPr/>
        </p:nvSpPr>
        <p:spPr>
          <a:xfrm>
            <a:off x="5218923" y="4992353"/>
            <a:ext cx="1200538" cy="914400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endParaRPr lang="pl-PL" sz="1801">
              <a:solidFill>
                <a:prstClr val="white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8208357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99F0B9C-1E59-990C-21BA-9294667681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992" y="98989"/>
            <a:ext cx="11828834" cy="729612"/>
          </a:xfrm>
          <a:solidFill>
            <a:schemeClr val="accent4">
              <a:lumMod val="60000"/>
              <a:lumOff val="40000"/>
            </a:schemeClr>
          </a:solidFill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2024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6521473B-7F8B-05D6-6184-3937E89214DE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46675" y="215740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32A74CC1-16E4-E12A-C70D-6EB7F60013AA}"/>
              </a:ext>
            </a:extLst>
          </p:cNvPr>
          <p:cNvSpPr txBox="1"/>
          <p:nvPr/>
        </p:nvSpPr>
        <p:spPr>
          <a:xfrm>
            <a:off x="301464" y="1580389"/>
            <a:ext cx="10655431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pl-PL" sz="2800" b="1" kern="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Zrealizowano 35 gminne zadania inwestycyjne oraz remontowe.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2EB0B11E-0E53-D223-0007-9F3196CAB4A5}"/>
              </a:ext>
            </a:extLst>
          </p:cNvPr>
          <p:cNvSpPr txBox="1"/>
          <p:nvPr/>
        </p:nvSpPr>
        <p:spPr>
          <a:xfrm>
            <a:off x="2595496" y="3084349"/>
            <a:ext cx="8361399" cy="138499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pl-PL" sz="2800" b="1" kern="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Wartość przedsięwzięć realizowanych w roku 2024 wynosiła ponad </a:t>
            </a:r>
            <a:r>
              <a:rPr lang="pl-PL" sz="2800" b="1" kern="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41 mln</a:t>
            </a:r>
            <a:r>
              <a:rPr lang="pl-PL" sz="2800" b="1" kern="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pl-PL" sz="2800" b="1" kern="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zł</a:t>
            </a:r>
            <a:r>
              <a:rPr lang="pl-PL" sz="2800" b="1" kern="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przy wartości budżetu obejmującego kwotę ponad </a:t>
            </a:r>
            <a:r>
              <a:rPr lang="pl-PL" sz="2800" b="1" kern="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79 mln zł</a:t>
            </a:r>
            <a:r>
              <a:rPr lang="pl-PL" sz="2800" b="1" kern="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. </a:t>
            </a:r>
            <a:endParaRPr lang="pl-PL" sz="2800" dirty="0"/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EB649CAE-E6A4-6343-C4C1-0702D5E810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486358">
            <a:off x="-405813" y="2114281"/>
            <a:ext cx="3281834" cy="2064302"/>
          </a:xfrm>
          <a:prstGeom prst="rect">
            <a:avLst/>
          </a:prstGeom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535398DC-8DA7-6DC8-83B2-330BC29028EA}"/>
              </a:ext>
            </a:extLst>
          </p:cNvPr>
          <p:cNvSpPr txBox="1"/>
          <p:nvPr/>
        </p:nvSpPr>
        <p:spPr>
          <a:xfrm>
            <a:off x="3802224" y="5277611"/>
            <a:ext cx="5472405" cy="95410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pl-PL" sz="2800" b="1" kern="0" dirty="0">
                <a:solidFill>
                  <a:srgbClr val="00206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Wymienione wyżej kwoty wskazują jak</a:t>
            </a:r>
            <a:r>
              <a:rPr lang="pl-PL" sz="2800" b="1" kern="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duże środki były inwestowane. </a:t>
            </a:r>
            <a:endParaRPr lang="pl-PL" sz="2800" dirty="0"/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CF30D87F-4F65-E91C-6BBD-39857A6B54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022513">
            <a:off x="1615743" y="4585671"/>
            <a:ext cx="2315957" cy="135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65787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5F255D-0A5A-D17C-08F4-9A2367BE0D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B882998E-69A4-2CD3-D52C-13FF3DC423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461" y="1427584"/>
            <a:ext cx="5289817" cy="5430416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684549B8-30EE-8181-ED41-9DE2C66C4B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585" y="157033"/>
            <a:ext cx="11828834" cy="729612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2024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B8BF0634-675B-DCA5-E192-B8D81B24D5A4}"/>
              </a:ext>
            </a:extLst>
          </p:cNvPr>
          <p:cNvPicPr>
            <a:picLocks noChangeAspect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366011" y="273784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Prostokąt: zaokrąglone rogi 2">
            <a:extLst>
              <a:ext uri="{FF2B5EF4-FFF2-40B4-BE49-F238E27FC236}">
                <a16:creationId xmlns:a16="http://schemas.microsoft.com/office/drawing/2014/main" id="{F3B9A762-C7DC-A968-C4A9-7D9DD28D436F}"/>
              </a:ext>
            </a:extLst>
          </p:cNvPr>
          <p:cNvSpPr/>
          <p:nvPr/>
        </p:nvSpPr>
        <p:spPr>
          <a:xfrm>
            <a:off x="1654629" y="886645"/>
            <a:ext cx="8882742" cy="62491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Marszałkowska Inicjatywa Sołecka</a:t>
            </a:r>
          </a:p>
          <a:p>
            <a:pPr marL="0" marR="0" lvl="0" indent="0" algn="ctr" defTabSz="9144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44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953141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99F0B9C-1E59-990C-21BA-9294667681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585" y="157033"/>
            <a:ext cx="11828834" cy="729612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2024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6521473B-7F8B-05D6-6184-3937E89214DE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66011" y="273784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id="{90664A0E-D66F-3DB6-7D1E-13090066B5D1}"/>
              </a:ext>
            </a:extLst>
          </p:cNvPr>
          <p:cNvSpPr/>
          <p:nvPr/>
        </p:nvSpPr>
        <p:spPr>
          <a:xfrm>
            <a:off x="2981131" y="1143117"/>
            <a:ext cx="5850293" cy="9144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r>
              <a:rPr lang="pl-PL" sz="4400" b="1" dirty="0">
                <a:solidFill>
                  <a:srgbClr val="002060"/>
                </a:solidFill>
                <a:latin typeface="Calibri" panose="020F0502020204030204"/>
              </a:rPr>
              <a:t>Podsumowanie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CFC3E4AE-0663-5C34-14FF-FD98751B19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6011" y="2789851"/>
            <a:ext cx="11303540" cy="3135088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endParaRPr lang="pl-PL" b="1" dirty="0">
              <a:solidFill>
                <a:schemeClr val="bg2">
                  <a:lumMod val="2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pl-PL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Rozwój gminy to proces złożony, który obejmuje szereg działań</a:t>
            </a:r>
            <a:br>
              <a:rPr lang="pl-PL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pl-PL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i inicjatyw poprawiających jakość życia mieszkańców, postęp społeczny i środowiskowy. Staramy się spełniać te warunki i inwestować w sposób zrównoważony oraz aktywnie poszukiwać zewnętrznych źródeł finansowania, skutecznie je pozyskiwać, a następnie wprowadzać w życie konkretne projekty. </a:t>
            </a:r>
          </a:p>
          <a:p>
            <a:r>
              <a:rPr lang="pl-PL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Potrzeby i wnioski mieszkańców realizowane są sukcesywnie w miarę posiadanych środków finansowych.</a:t>
            </a:r>
          </a:p>
        </p:txBody>
      </p:sp>
    </p:spTree>
    <p:extLst>
      <p:ext uri="{BB962C8B-B14F-4D97-AF65-F5344CB8AC3E}">
        <p14:creationId xmlns:p14="http://schemas.microsoft.com/office/powerpoint/2010/main" val="99042780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7CD2C4-FDD3-B585-AA99-75FD59ABBC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D200028-9866-E0DF-DC9A-BA087376EE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992" y="98989"/>
            <a:ext cx="11828834" cy="729612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2024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F850AC68-D36A-A2BF-A500-D497680BB3C6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412663" y="357523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78769E9C-61FE-2E54-CFEE-02F61915F0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7502" y="1194318"/>
            <a:ext cx="8798767" cy="5318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85331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588F96-C785-34F5-D53D-2B9B58A037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21CBCE3-C7CE-1811-D526-102F467D22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992" y="98989"/>
            <a:ext cx="11828834" cy="729612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2024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40F43C52-467E-5759-7659-BCF1247A7C09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412663" y="357523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43C81B5C-B7FF-689D-6C02-8FBB399F9C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873" y="1436914"/>
            <a:ext cx="8724123" cy="5066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46191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Obraz 12">
            <a:extLst>
              <a:ext uri="{FF2B5EF4-FFF2-40B4-BE49-F238E27FC236}">
                <a16:creationId xmlns:a16="http://schemas.microsoft.com/office/drawing/2014/main" id="{6EC5C432-F480-30EC-CA36-C0FB89A550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E99F0B9C-1E59-990C-21BA-9294667681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992" y="98989"/>
            <a:ext cx="11828834" cy="729612"/>
          </a:xfrm>
          <a:solidFill>
            <a:schemeClr val="accent4">
              <a:lumMod val="60000"/>
              <a:lumOff val="40000"/>
            </a:schemeClr>
          </a:solidFill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2024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6521473B-7F8B-05D6-6184-3937E89214DE}"/>
              </a:ext>
            </a:extLst>
          </p:cNvPr>
          <p:cNvPicPr>
            <a:picLocks noChangeAspect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346675" y="215740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153E399D-8E3B-B019-10AA-E43D396EE255}"/>
              </a:ext>
            </a:extLst>
          </p:cNvPr>
          <p:cNvSpPr txBox="1"/>
          <p:nvPr/>
        </p:nvSpPr>
        <p:spPr>
          <a:xfrm>
            <a:off x="777935" y="2600522"/>
            <a:ext cx="1123056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4800" b="1" dirty="0">
                <a:solidFill>
                  <a:schemeClr val="bg1"/>
                </a:solidFill>
              </a:rPr>
              <a:t>Dziękuję za zaangażowanie i współpracę!</a:t>
            </a: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2C7FDE88-2FDD-6137-5A91-D1B33046E2D1}"/>
              </a:ext>
            </a:extLst>
          </p:cNvPr>
          <p:cNvSpPr txBox="1"/>
          <p:nvPr/>
        </p:nvSpPr>
        <p:spPr>
          <a:xfrm>
            <a:off x="3177073" y="1177040"/>
            <a:ext cx="611155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7200" b="1" dirty="0">
                <a:solidFill>
                  <a:schemeClr val="bg1"/>
                </a:solidFill>
              </a:rPr>
              <a:t>Podziękowania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3F39B758-90F4-2F70-A7CA-C765A8E80325}"/>
              </a:ext>
            </a:extLst>
          </p:cNvPr>
          <p:cNvSpPr txBox="1"/>
          <p:nvPr/>
        </p:nvSpPr>
        <p:spPr>
          <a:xfrm>
            <a:off x="346675" y="3911025"/>
            <a:ext cx="11428557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6600" b="1" dirty="0">
                <a:solidFill>
                  <a:schemeClr val="bg1"/>
                </a:solidFill>
              </a:rPr>
              <a:t>Wspólnie budujemy lepszą przyszłość naszej gminy!</a:t>
            </a:r>
          </a:p>
        </p:txBody>
      </p:sp>
    </p:spTree>
    <p:extLst>
      <p:ext uri="{BB962C8B-B14F-4D97-AF65-F5344CB8AC3E}">
        <p14:creationId xmlns:p14="http://schemas.microsoft.com/office/powerpoint/2010/main" val="305243178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15668A86-EC78-814B-B7DC-80B714E3E6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ytuł 1">
            <a:extLst>
              <a:ext uri="{FF2B5EF4-FFF2-40B4-BE49-F238E27FC236}">
                <a16:creationId xmlns:a16="http://schemas.microsoft.com/office/drawing/2014/main" id="{FA9771E0-79D3-FF58-84D9-7ED7A40DB7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6392" y="1350056"/>
            <a:ext cx="8304628" cy="757604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Dziękuję za uwagę</a:t>
            </a:r>
            <a:endParaRPr lang="pl-PL" sz="2700" dirty="0"/>
          </a:p>
        </p:txBody>
      </p:sp>
    </p:spTree>
    <p:extLst>
      <p:ext uri="{BB962C8B-B14F-4D97-AF65-F5344CB8AC3E}">
        <p14:creationId xmlns:p14="http://schemas.microsoft.com/office/powerpoint/2010/main" val="2440605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01EC36-F071-C94B-320C-143D4D00B9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8BBF6B7-CAE5-FB61-6E07-037FC404B8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585" y="157033"/>
            <a:ext cx="11828834" cy="729612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2024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2BA75445-ADB3-525B-374C-1DD00C9DE572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66011" y="273784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id="{DACEF2B9-2D44-D00A-7E50-F53592A539DA}"/>
              </a:ext>
            </a:extLst>
          </p:cNvPr>
          <p:cNvSpPr/>
          <p:nvPr/>
        </p:nvSpPr>
        <p:spPr>
          <a:xfrm>
            <a:off x="581641" y="919896"/>
            <a:ext cx="11303540" cy="59066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+mn-cs"/>
              </a:rPr>
              <a:t>Przykład!</a:t>
            </a:r>
            <a:r>
              <a:rPr kumimoji="0" lang="pl-PL" sz="4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+mn-cs"/>
              </a:rPr>
              <a:t>      Infrastruktura drogowa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0AB040FD-77C6-10CA-8DD8-C142DACFE280}"/>
              </a:ext>
            </a:extLst>
          </p:cNvPr>
          <p:cNvSpPr txBox="1"/>
          <p:nvPr/>
        </p:nvSpPr>
        <p:spPr>
          <a:xfrm>
            <a:off x="1580807" y="1543816"/>
            <a:ext cx="333152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w latach 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2015-2023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 wydatkowano na ten cel ponad 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22,5 mln zł</a:t>
            </a:r>
          </a:p>
        </p:txBody>
      </p:sp>
      <p:sp>
        <p:nvSpPr>
          <p:cNvPr id="16" name="pole tekstowe 15">
            <a:extLst>
              <a:ext uri="{FF2B5EF4-FFF2-40B4-BE49-F238E27FC236}">
                <a16:creationId xmlns:a16="http://schemas.microsoft.com/office/drawing/2014/main" id="{EDE02AFC-BFEF-05CC-4AA0-DA7FE4052E13}"/>
              </a:ext>
            </a:extLst>
          </p:cNvPr>
          <p:cNvSpPr txBox="1"/>
          <p:nvPr/>
        </p:nvSpPr>
        <p:spPr>
          <a:xfrm>
            <a:off x="7506393" y="1543816"/>
            <a:ext cx="422218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w roku 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2024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 na zadania drogowe wydatkowano kwotę wynoszącą ponad 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18,5 mln zł</a:t>
            </a:r>
          </a:p>
        </p:txBody>
      </p:sp>
      <p:sp>
        <p:nvSpPr>
          <p:cNvPr id="4" name="Strzałka: w dół 3">
            <a:extLst>
              <a:ext uri="{FF2B5EF4-FFF2-40B4-BE49-F238E27FC236}">
                <a16:creationId xmlns:a16="http://schemas.microsoft.com/office/drawing/2014/main" id="{756EC443-B47D-0B9D-AF97-4E90FB3032D9}"/>
              </a:ext>
            </a:extLst>
          </p:cNvPr>
          <p:cNvSpPr/>
          <p:nvPr/>
        </p:nvSpPr>
        <p:spPr>
          <a:xfrm rot="16200000">
            <a:off x="5411972" y="1457978"/>
            <a:ext cx="379445" cy="1135223"/>
          </a:xfrm>
          <a:prstGeom prst="down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1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9" name="Obraz 18">
            <a:extLst>
              <a:ext uri="{FF2B5EF4-FFF2-40B4-BE49-F238E27FC236}">
                <a16:creationId xmlns:a16="http://schemas.microsoft.com/office/drawing/2014/main" id="{C76965B3-E594-6540-BBBF-DCDFC92B54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2499" y="1727394"/>
            <a:ext cx="720012" cy="718457"/>
          </a:xfrm>
          <a:prstGeom prst="rect">
            <a:avLst/>
          </a:prstGeom>
        </p:spPr>
      </p:pic>
      <p:pic>
        <p:nvPicPr>
          <p:cNvPr id="21" name="Obraz 20">
            <a:extLst>
              <a:ext uri="{FF2B5EF4-FFF2-40B4-BE49-F238E27FC236}">
                <a16:creationId xmlns:a16="http://schemas.microsoft.com/office/drawing/2014/main" id="{9FD16B10-B289-CFE7-8EB4-76EE9B15F7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1907" y="1666360"/>
            <a:ext cx="720012" cy="718457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9BF06798-5B2B-63B8-7486-48E571DAF98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4823" y="2710118"/>
            <a:ext cx="8428879" cy="4086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9039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335AC44A-C85B-C070-62A8-456C305E2C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2138" y="1893101"/>
            <a:ext cx="6529862" cy="4964900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E99F0B9C-1E59-990C-21BA-9294667681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583" y="98989"/>
            <a:ext cx="11828834" cy="729612"/>
          </a:xfrm>
          <a:solidFill>
            <a:schemeClr val="accent4">
              <a:lumMod val="60000"/>
              <a:lumOff val="40000"/>
            </a:schemeClr>
          </a:solidFill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2024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6521473B-7F8B-05D6-6184-3937E89214DE}"/>
              </a:ext>
            </a:extLst>
          </p:cNvPr>
          <p:cNvPicPr>
            <a:picLocks noChangeAspect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339927" y="215740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F4A808E5-883E-FF57-3BB7-1FBAA66BCE07}"/>
              </a:ext>
            </a:extLst>
          </p:cNvPr>
          <p:cNvSpPr txBox="1"/>
          <p:nvPr/>
        </p:nvSpPr>
        <p:spPr>
          <a:xfrm>
            <a:off x="260252" y="945352"/>
            <a:ext cx="11161336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pl-PL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Poprawił się stan dróg, chodników, oświetlenia, gminnych obiektów, mieszkańcy korzystają z nowej infrastruktury wodno-kanalizacyjnej. </a:t>
            </a:r>
            <a:endParaRPr lang="pl-PL" sz="24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3BF61304-A0AF-A836-2F39-1DCE36D9B6D5}"/>
              </a:ext>
            </a:extLst>
          </p:cNvPr>
          <p:cNvSpPr txBox="1"/>
          <p:nvPr/>
        </p:nvSpPr>
        <p:spPr>
          <a:xfrm>
            <a:off x="220195" y="2117945"/>
            <a:ext cx="5655894" cy="452431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pl-PL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W roku 2024 realizowano: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pl-PL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10 inwestycji na gminnych drogach,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pl-PL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zmodernizowano oświetlenie w całej gminie, wymieniając oprawy na LED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pl-PL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zrewitalizowano Rynek i targowisko gminne,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pl-PL" sz="2400" b="1" dirty="0">
                <a:solidFill>
                  <a:srgbClr val="00206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zmodernizowano budynki użyteczności publicznej</a:t>
            </a:r>
            <a:endParaRPr lang="pl-PL" sz="24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pl-PL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wykonano następne odcinki sieci kanalizacji sanitarnej i deszczowej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pl-PL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oraz kolejne kilometry wodociągu z przyłączami w ramach 3 projektów.</a:t>
            </a:r>
            <a:endParaRPr lang="pl-PL" sz="2400" dirty="0"/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2F1FB60A-AAD6-A3FD-13C9-F6B570D37B90}"/>
              </a:ext>
            </a:extLst>
          </p:cNvPr>
          <p:cNvSpPr txBox="1"/>
          <p:nvPr/>
        </p:nvSpPr>
        <p:spPr>
          <a:xfrm>
            <a:off x="6096000" y="2009852"/>
            <a:ext cx="5914417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pl-PL" sz="2400" b="1" kern="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W ubiegłym roku oddano do użytku budynek zaplecza sportowego na stadionie miejskim. </a:t>
            </a:r>
            <a:endParaRPr lang="pl-PL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2926750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779</TotalTime>
  <Words>4024</Words>
  <Application>Microsoft Office PowerPoint</Application>
  <PresentationFormat>Panoramiczny</PresentationFormat>
  <Paragraphs>407</Paragraphs>
  <Slides>75</Slides>
  <Notes>13</Notes>
  <HiddenSlides>0</HiddenSlides>
  <MMClips>0</MMClips>
  <ScaleCrop>false</ScaleCrop>
  <HeadingPairs>
    <vt:vector size="6" baseType="variant">
      <vt:variant>
        <vt:lpstr>Używane czcionki</vt:lpstr>
      </vt:variant>
      <vt:variant>
        <vt:i4>10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75</vt:i4>
      </vt:variant>
    </vt:vector>
  </HeadingPairs>
  <TitlesOfParts>
    <vt:vector size="86" baseType="lpstr">
      <vt:lpstr>Arial</vt:lpstr>
      <vt:lpstr>Calibri</vt:lpstr>
      <vt:lpstr>Calibri Light</vt:lpstr>
      <vt:lpstr>CalibriBold</vt:lpstr>
      <vt:lpstr>Courier New</vt:lpstr>
      <vt:lpstr>Garamond</vt:lpstr>
      <vt:lpstr>Symbol</vt:lpstr>
      <vt:lpstr>Tahoma</vt:lpstr>
      <vt:lpstr>Times New Roman</vt:lpstr>
      <vt:lpstr>Wingdings</vt:lpstr>
      <vt:lpstr>Motyw pakietu Office</vt:lpstr>
      <vt:lpstr>        Raport  o stanie miasta  i gminy Koniecpol  2024 rok</vt:lpstr>
      <vt:lpstr>        Raport o stanie miasta i gminy Koniecpol  2024 rok</vt:lpstr>
      <vt:lpstr>        Raport o stanie miasta i gminy Koniecpol  2024 rok</vt:lpstr>
      <vt:lpstr>Prezentacja programu PowerPoint</vt:lpstr>
      <vt:lpstr>        Raport o stanie miasta i gminy Koniecpol  2024 rok</vt:lpstr>
      <vt:lpstr>        Raport o stanie miasta i gminy Koniecpol  2024 rok</vt:lpstr>
      <vt:lpstr>        Raport o stanie miasta i gminy Koniecpol  2024 rok</vt:lpstr>
      <vt:lpstr>        Raport o stanie miasta i gminy Koniecpol  2024 rok</vt:lpstr>
      <vt:lpstr>        Raport o stanie miasta i gminy Koniecpol  2024 rok</vt:lpstr>
      <vt:lpstr>        Raport o stanie miasta i gminy Koniecpol  2024 rok</vt:lpstr>
      <vt:lpstr>        Raport o stanie miasta i gminy Koniecpol  2024 rok</vt:lpstr>
      <vt:lpstr>        Raport o stanie miasta i gminy Koniecpol  2024 rok</vt:lpstr>
      <vt:lpstr>        Raport o stanie miasta i gminy Koniecpol  2024 rok</vt:lpstr>
      <vt:lpstr>        Raport o stanie miasta i gminy Koniecpol  2024 rok</vt:lpstr>
      <vt:lpstr>        Raport o stanie miasta i gminy Koniecpol  2024 rok</vt:lpstr>
      <vt:lpstr>        Raport o stanie miasta i gminy Koniecpol  2024 rok</vt:lpstr>
      <vt:lpstr>        Raport o stanie miasta i gminy Koniecpol  2024 rok</vt:lpstr>
      <vt:lpstr>        Raport o stanie miasta i gminy Koniecpol  2024 rok</vt:lpstr>
      <vt:lpstr>        Raport o stanie miasta i gminy Koniecpol  2024 rok</vt:lpstr>
      <vt:lpstr>        Raport o stanie miasta i gminy Koniecpol  2024 rok</vt:lpstr>
      <vt:lpstr>        Raport o stanie miasta i gminy Koniecpol  2024 rok</vt:lpstr>
      <vt:lpstr>        Raport o stanie miasta i gminy Koniecpol  2024 rok</vt:lpstr>
      <vt:lpstr>        Raport o stanie miasta i gminy Koniecpol  2024 rok</vt:lpstr>
      <vt:lpstr>        Raport o stanie miasta i gminy Koniecpol  2024 rok</vt:lpstr>
      <vt:lpstr>        Raport o stanie miasta i gminy Koniecpol  2024 rok</vt:lpstr>
      <vt:lpstr>        Raport o stanie miasta i gminy Koniecpol  2024 rok</vt:lpstr>
      <vt:lpstr>        Raport o stanie miasta i gminy Koniecpol  2024 rok</vt:lpstr>
      <vt:lpstr>        Raport o stanie miasta i gminy Koniecpol  2024 rok</vt:lpstr>
      <vt:lpstr>        Raport o stanie miasta i gminy Koniecpol  2024 rok</vt:lpstr>
      <vt:lpstr>        Raport o stanie miasta i gminy Koniecpol  2024 rok</vt:lpstr>
      <vt:lpstr>        Raport o stanie miasta i gminy Koniecpol  2024 rok</vt:lpstr>
      <vt:lpstr>        Raport o stanie miasta i gminy Koniecpol  2024 rok</vt:lpstr>
      <vt:lpstr>        Raport o stanie miasta i gminy Koniecpol  2024 rok</vt:lpstr>
      <vt:lpstr>Prezentacja programu PowerPoint</vt:lpstr>
      <vt:lpstr>Prezentacja programu PowerPoint</vt:lpstr>
      <vt:lpstr>        Raport o stanie miasta i gminy Koniecpol  2024 rok</vt:lpstr>
      <vt:lpstr>        Raport o stanie miasta i gminy Koniecpol  2024 rok</vt:lpstr>
      <vt:lpstr>        Raport o stanie miasta i gminy Koniecpol  2024 rok</vt:lpstr>
      <vt:lpstr>        Raport o stanie miasta i gminy Koniecpol  2024 rok</vt:lpstr>
      <vt:lpstr>        Raport o stanie miasta i gminy Koniecpol  2024 rok</vt:lpstr>
      <vt:lpstr>        Raport o stanie miasta i gminy Koniecpol  2024 rok</vt:lpstr>
      <vt:lpstr>        Raport o stanie miasta i gminy Koniecpol  2024 rok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Prezentacja programu PowerPoint</vt:lpstr>
      <vt:lpstr> </vt:lpstr>
      <vt:lpstr>        Raport o stanie miasta i gminy Koniecpol  2024 rok</vt:lpstr>
      <vt:lpstr>        Raport o stanie miasta i gminy Koniecpol  2023 rok</vt:lpstr>
      <vt:lpstr>Prezentacja programu PowerPoint</vt:lpstr>
      <vt:lpstr>Prezentacja programu PowerPoint</vt:lpstr>
      <vt:lpstr>        Raport o stanie miasta i gminy Koniecpol  2023 rok</vt:lpstr>
      <vt:lpstr>        Raport o stanie miasta i gminy Koniecpol  2024 rok</vt:lpstr>
      <vt:lpstr>        Raport o stanie miasta i gminy Koniecpol  2024 rok</vt:lpstr>
      <vt:lpstr>        Raport o stanie miasta i gminy Koniecpol  2024 rok</vt:lpstr>
      <vt:lpstr>        Raport o stanie miasta i gminy Koniecpol  2024 rok</vt:lpstr>
      <vt:lpstr>        Raport o stanie miasta i gminy Koniecpol  2024 rok</vt:lpstr>
      <vt:lpstr>        Dziękuję za uwagę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Raport  o stanie miasta i gminy Koniecpol  2024 rok</dc:title>
  <dc:creator>Liliana Bielas-Kostyra</dc:creator>
  <cp:lastModifiedBy>SebastianMusial</cp:lastModifiedBy>
  <cp:revision>149</cp:revision>
  <dcterms:created xsi:type="dcterms:W3CDTF">2024-06-11T16:01:09Z</dcterms:created>
  <dcterms:modified xsi:type="dcterms:W3CDTF">2025-06-26T06:05:45Z</dcterms:modified>
</cp:coreProperties>
</file>