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  <p:sldMasterId id="2147483709" r:id="rId3"/>
    <p:sldMasterId id="2147483721" r:id="rId4"/>
  </p:sldMasterIdLst>
  <p:notesMasterIdLst>
    <p:notesMasterId r:id="rId71"/>
  </p:notesMasterIdLst>
  <p:sldIdLst>
    <p:sldId id="892" r:id="rId5"/>
    <p:sldId id="770" r:id="rId6"/>
    <p:sldId id="1157" r:id="rId7"/>
    <p:sldId id="993" r:id="rId8"/>
    <p:sldId id="1135" r:id="rId9"/>
    <p:sldId id="1151" r:id="rId10"/>
    <p:sldId id="1200" r:id="rId11"/>
    <p:sldId id="1190" r:id="rId12"/>
    <p:sldId id="1189" r:id="rId13"/>
    <p:sldId id="1187" r:id="rId14"/>
    <p:sldId id="1184" r:id="rId15"/>
    <p:sldId id="1188" r:id="rId16"/>
    <p:sldId id="1180" r:id="rId17"/>
    <p:sldId id="1182" r:id="rId18"/>
    <p:sldId id="1181" r:id="rId19"/>
    <p:sldId id="1179" r:id="rId20"/>
    <p:sldId id="1178" r:id="rId21"/>
    <p:sldId id="1177" r:id="rId22"/>
    <p:sldId id="1166" r:id="rId23"/>
    <p:sldId id="1165" r:id="rId24"/>
    <p:sldId id="1164" r:id="rId25"/>
    <p:sldId id="1163" r:id="rId26"/>
    <p:sldId id="1176" r:id="rId27"/>
    <p:sldId id="1174" r:id="rId28"/>
    <p:sldId id="1162" r:id="rId29"/>
    <p:sldId id="1173" r:id="rId30"/>
    <p:sldId id="1175" r:id="rId31"/>
    <p:sldId id="1161" r:id="rId32"/>
    <p:sldId id="1158" r:id="rId33"/>
    <p:sldId id="1160" r:id="rId34"/>
    <p:sldId id="1159" r:id="rId35"/>
    <p:sldId id="1156" r:id="rId36"/>
    <p:sldId id="1153" r:id="rId37"/>
    <p:sldId id="1154" r:id="rId38"/>
    <p:sldId id="1155" r:id="rId39"/>
    <p:sldId id="1152" r:id="rId40"/>
    <p:sldId id="894" r:id="rId41"/>
    <p:sldId id="1137" r:id="rId42"/>
    <p:sldId id="1140" r:id="rId43"/>
    <p:sldId id="1143" r:id="rId44"/>
    <p:sldId id="1199" r:id="rId45"/>
    <p:sldId id="1169" r:id="rId46"/>
    <p:sldId id="1118" r:id="rId47"/>
    <p:sldId id="1172" r:id="rId48"/>
    <p:sldId id="1170" r:id="rId49"/>
    <p:sldId id="1171" r:id="rId50"/>
    <p:sldId id="1202" r:id="rId51"/>
    <p:sldId id="1041" r:id="rId52"/>
    <p:sldId id="1204" r:id="rId53"/>
    <p:sldId id="932" r:id="rId54"/>
    <p:sldId id="1146" r:id="rId55"/>
    <p:sldId id="1201" r:id="rId56"/>
    <p:sldId id="1194" r:id="rId57"/>
    <p:sldId id="1192" r:id="rId58"/>
    <p:sldId id="1203" r:id="rId59"/>
    <p:sldId id="1196" r:id="rId60"/>
    <p:sldId id="1198" r:id="rId61"/>
    <p:sldId id="1186" r:id="rId62"/>
    <p:sldId id="1183" r:id="rId63"/>
    <p:sldId id="1185" r:id="rId64"/>
    <p:sldId id="1193" r:id="rId65"/>
    <p:sldId id="1116" r:id="rId66"/>
    <p:sldId id="942" r:id="rId67"/>
    <p:sldId id="1167" r:id="rId68"/>
    <p:sldId id="1149" r:id="rId69"/>
    <p:sldId id="911" r:id="rId70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3CF3D451-183C-4262-9463-514D0B39201F}">
          <p14:sldIdLst>
            <p14:sldId id="892"/>
            <p14:sldId id="770"/>
            <p14:sldId id="1157"/>
            <p14:sldId id="993"/>
            <p14:sldId id="1135"/>
            <p14:sldId id="1151"/>
            <p14:sldId id="1200"/>
            <p14:sldId id="1190"/>
            <p14:sldId id="1189"/>
            <p14:sldId id="1187"/>
            <p14:sldId id="1184"/>
            <p14:sldId id="1188"/>
            <p14:sldId id="1180"/>
            <p14:sldId id="1182"/>
            <p14:sldId id="1181"/>
            <p14:sldId id="1179"/>
            <p14:sldId id="1178"/>
            <p14:sldId id="1177"/>
            <p14:sldId id="1166"/>
            <p14:sldId id="1165"/>
            <p14:sldId id="1164"/>
            <p14:sldId id="1163"/>
            <p14:sldId id="1176"/>
            <p14:sldId id="1174"/>
            <p14:sldId id="1162"/>
            <p14:sldId id="1173"/>
            <p14:sldId id="1175"/>
            <p14:sldId id="1161"/>
            <p14:sldId id="1158"/>
            <p14:sldId id="1160"/>
            <p14:sldId id="1159"/>
            <p14:sldId id="1156"/>
            <p14:sldId id="1153"/>
            <p14:sldId id="1154"/>
            <p14:sldId id="1155"/>
            <p14:sldId id="1152"/>
            <p14:sldId id="894"/>
          </p14:sldIdLst>
        </p14:section>
        <p14:section name="Sekcja bez tytułu" id="{E7EE3754-1D46-43CB-AAB3-7C511A59E21C}">
          <p14:sldIdLst>
            <p14:sldId id="1137"/>
            <p14:sldId id="1140"/>
            <p14:sldId id="1143"/>
            <p14:sldId id="1199"/>
            <p14:sldId id="1169"/>
            <p14:sldId id="1118"/>
            <p14:sldId id="1172"/>
            <p14:sldId id="1170"/>
            <p14:sldId id="1171"/>
            <p14:sldId id="1202"/>
            <p14:sldId id="1041"/>
            <p14:sldId id="1204"/>
            <p14:sldId id="932"/>
            <p14:sldId id="1146"/>
            <p14:sldId id="1201"/>
            <p14:sldId id="1194"/>
            <p14:sldId id="1192"/>
            <p14:sldId id="1203"/>
            <p14:sldId id="1196"/>
            <p14:sldId id="1198"/>
            <p14:sldId id="1186"/>
            <p14:sldId id="1183"/>
            <p14:sldId id="1185"/>
            <p14:sldId id="1193"/>
            <p14:sldId id="1116"/>
            <p14:sldId id="942"/>
            <p14:sldId id="1167"/>
            <p14:sldId id="1149"/>
            <p14:sldId id="911"/>
          </p14:sldIdLst>
        </p14:section>
        <p14:section name="Sekcja bez tytułu" id="{66BEC04A-5CA3-4303-B276-EA9DFF77DD1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 autoAdjust="0"/>
    <p:restoredTop sz="93103" autoAdjust="0"/>
  </p:normalViewPr>
  <p:slideViewPr>
    <p:cSldViewPr snapToGrid="0">
      <p:cViewPr varScale="1">
        <p:scale>
          <a:sx n="105" d="100"/>
          <a:sy n="105" d="100"/>
        </p:scale>
        <p:origin x="67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5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26.06.2025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5" rIns="91413" bIns="4570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13" tIns="45705" rIns="91413" bIns="4570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3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5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19100" y="1241425"/>
            <a:ext cx="5954713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38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38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263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6955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54F56-702B-585C-E7D4-39E71A68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3D436903-2437-FAB4-2DB2-9297F8F5BE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A854892E-3682-AEBD-09B9-2ADE331B1B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23E6E0F-158D-3F13-40E9-D08C48AFA4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225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37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37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126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7E559-E5D7-CBBB-C2AB-707F5813C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806B12A-9B3B-527F-352B-5F38CCA10B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3DE706D-7C29-A43C-24C4-3F774F9D2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734A6FB-1D2F-648F-D6D2-4BAFC5B901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4179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21497-8488-69C1-96AB-71462EEA8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E8D9414-E916-C9E3-77FB-5F96C00666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F9BAD1C-B3EE-8B21-F2F8-D90A13FE9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FEBCB00-D290-5AED-2213-70C3340414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794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B3B39-307A-77B1-201A-0EE89BDDA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756EA74-B25E-391E-91A4-7FAF093BD6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3B3BE30-F79D-172A-0558-53EEA2CDC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1B1DFCF-6872-6F9B-4793-8DB496CE3A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650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434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0718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3376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11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616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7252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6008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4715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4298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6350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6437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886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119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7583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4919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9318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910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50578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7398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318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5347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7280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116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6382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013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1479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29221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22488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6696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0D4E4DB-270D-A2EF-0DF3-97B78932D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20506C6-4DD7-9BC9-62E1-FE53B388A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5" indent="0" algn="ctr">
              <a:buNone/>
              <a:defRPr sz="1500"/>
            </a:lvl2pPr>
            <a:lvl3pPr marL="685811" indent="0" algn="ctr">
              <a:buNone/>
              <a:defRPr sz="1350"/>
            </a:lvl3pPr>
            <a:lvl4pPr marL="1028716" indent="0" algn="ctr">
              <a:buNone/>
              <a:defRPr sz="1200"/>
            </a:lvl4pPr>
            <a:lvl5pPr marL="1371621" indent="0" algn="ctr">
              <a:buNone/>
              <a:defRPr sz="1200"/>
            </a:lvl5pPr>
            <a:lvl6pPr marL="1714527" indent="0" algn="ctr">
              <a:buNone/>
              <a:defRPr sz="1200"/>
            </a:lvl6pPr>
            <a:lvl7pPr marL="2057432" indent="0" algn="ctr">
              <a:buNone/>
              <a:defRPr sz="1200"/>
            </a:lvl7pPr>
            <a:lvl8pPr marL="2400337" indent="0" algn="ctr">
              <a:buNone/>
              <a:defRPr sz="1200"/>
            </a:lvl8pPr>
            <a:lvl9pPr marL="2743243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C0FB2DD-BD0F-9AA1-1BA6-8EBC4EED4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A546614-3088-1E5C-47A8-2FA95CEE0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19E83F0-7DB0-087F-18C9-7FB59E948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95423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7E76C6-1DBC-AC3B-8548-BB2A56A53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E3FAC9-C6B8-7393-61E5-034E6D34B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02AD3C0-6BB2-8119-7047-CAD010FB0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B18636D-B39D-7670-6AD0-8735652E1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1F3BA0D-8223-BD4C-64CA-DEFD1617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4257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BC11D7-BECD-98EB-A780-2C131B6CA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C9FB663-7FEE-94E8-AD0E-27BA82949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1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1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2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3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143E6CA-D80F-8177-97C5-9C42222D0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CB2AB08-1FE6-B710-2460-65CCBD1AE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EB6320C-5187-76E3-667A-E98FF403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94016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C06F8A-FEC9-EBE0-9CF3-A7B785BE5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0E84C3E-3878-84A7-F177-B89D5F2CDB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F123A2E-33A6-D1BA-E773-D7BD063F4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9BA93C5-6608-8471-A9F3-43F6ABB78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FEA2BC4-B976-22DF-65C7-4511B48DD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CAB03D3-BB7B-8894-247E-58E585826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05670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7BE8D2-A0F7-D911-B164-77100A0C1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1F8E7A6-51AA-4CC4-C518-F173DEEAA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5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6" indent="0">
              <a:buNone/>
              <a:defRPr sz="1200" b="1"/>
            </a:lvl4pPr>
            <a:lvl5pPr marL="1371621" indent="0">
              <a:buNone/>
              <a:defRPr sz="1200" b="1"/>
            </a:lvl5pPr>
            <a:lvl6pPr marL="1714527" indent="0">
              <a:buNone/>
              <a:defRPr sz="1200" b="1"/>
            </a:lvl6pPr>
            <a:lvl7pPr marL="2057432" indent="0">
              <a:buNone/>
              <a:defRPr sz="1200" b="1"/>
            </a:lvl7pPr>
            <a:lvl8pPr marL="2400337" indent="0">
              <a:buNone/>
              <a:defRPr sz="1200" b="1"/>
            </a:lvl8pPr>
            <a:lvl9pPr marL="2743243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05B75FB-A5B3-1551-D3C6-EBC4198CEE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46F022E-8BF7-C3CC-0F76-D83F4F427A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5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6" indent="0">
              <a:buNone/>
              <a:defRPr sz="1200" b="1"/>
            </a:lvl4pPr>
            <a:lvl5pPr marL="1371621" indent="0">
              <a:buNone/>
              <a:defRPr sz="1200" b="1"/>
            </a:lvl5pPr>
            <a:lvl6pPr marL="1714527" indent="0">
              <a:buNone/>
              <a:defRPr sz="1200" b="1"/>
            </a:lvl6pPr>
            <a:lvl7pPr marL="2057432" indent="0">
              <a:buNone/>
              <a:defRPr sz="1200" b="1"/>
            </a:lvl7pPr>
            <a:lvl8pPr marL="2400337" indent="0">
              <a:buNone/>
              <a:defRPr sz="1200" b="1"/>
            </a:lvl8pPr>
            <a:lvl9pPr marL="2743243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44CA68C-A1AF-6C7D-350C-BD36CD162E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617D126-91D5-5B05-1F67-1F9B4212C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CCBCD0FA-4283-9E6B-8A49-DA4CDAC2C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133F8A2-E8C2-232A-59EC-4F87C4E79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45689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BF9D32-1AF5-CCFF-3E7E-11D73534F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AEDD586-B9EA-580A-3AD7-DC18E95EE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B03D24F-DD43-1254-960F-8D55E33E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E14E971E-6C71-23BE-60E5-508043AA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036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8778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C53BA7F-2086-D7D9-B7E8-1C8D699D3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E74047-2413-46F9-DE14-80B70EDE2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9DFC825-A31A-73ED-44E9-4D6533331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98685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AFC905-1DEC-1B0D-BD40-20EE594BC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7AB4BF-99E5-999B-77AB-A400863B6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D40C141-5A63-DE93-6C4D-861811A2F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5" indent="0">
              <a:buNone/>
              <a:defRPr sz="1050"/>
            </a:lvl2pPr>
            <a:lvl3pPr marL="685811" indent="0">
              <a:buNone/>
              <a:defRPr sz="900"/>
            </a:lvl3pPr>
            <a:lvl4pPr marL="1028716" indent="0">
              <a:buNone/>
              <a:defRPr sz="750"/>
            </a:lvl4pPr>
            <a:lvl5pPr marL="1371621" indent="0">
              <a:buNone/>
              <a:defRPr sz="750"/>
            </a:lvl5pPr>
            <a:lvl6pPr marL="1714527" indent="0">
              <a:buNone/>
              <a:defRPr sz="750"/>
            </a:lvl6pPr>
            <a:lvl7pPr marL="2057432" indent="0">
              <a:buNone/>
              <a:defRPr sz="750"/>
            </a:lvl7pPr>
            <a:lvl8pPr marL="2400337" indent="0">
              <a:buNone/>
              <a:defRPr sz="750"/>
            </a:lvl8pPr>
            <a:lvl9pPr marL="2743243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935B430-1407-B25F-E7BD-A564362A3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24B510E-7F01-F43C-49A5-7F48DC728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112BE-A885-0F45-641A-389DFD826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39560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B0E157-60D1-1E2D-CC78-7BF2849BF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6EFC8AD-0260-8129-98D0-884E88DBB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5" indent="0">
              <a:buNone/>
              <a:defRPr sz="2100"/>
            </a:lvl2pPr>
            <a:lvl3pPr marL="685811" indent="0">
              <a:buNone/>
              <a:defRPr sz="1800"/>
            </a:lvl3pPr>
            <a:lvl4pPr marL="1028716" indent="0">
              <a:buNone/>
              <a:defRPr sz="1500"/>
            </a:lvl4pPr>
            <a:lvl5pPr marL="1371621" indent="0">
              <a:buNone/>
              <a:defRPr sz="1500"/>
            </a:lvl5pPr>
            <a:lvl6pPr marL="1714527" indent="0">
              <a:buNone/>
              <a:defRPr sz="1500"/>
            </a:lvl6pPr>
            <a:lvl7pPr marL="2057432" indent="0">
              <a:buNone/>
              <a:defRPr sz="1500"/>
            </a:lvl7pPr>
            <a:lvl8pPr marL="2400337" indent="0">
              <a:buNone/>
              <a:defRPr sz="1500"/>
            </a:lvl8pPr>
            <a:lvl9pPr marL="2743243" indent="0">
              <a:buNone/>
              <a:defRPr sz="15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9B9E775-F73A-C421-C901-F65A8B73D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5" indent="0">
              <a:buNone/>
              <a:defRPr sz="1050"/>
            </a:lvl2pPr>
            <a:lvl3pPr marL="685811" indent="0">
              <a:buNone/>
              <a:defRPr sz="900"/>
            </a:lvl3pPr>
            <a:lvl4pPr marL="1028716" indent="0">
              <a:buNone/>
              <a:defRPr sz="750"/>
            </a:lvl4pPr>
            <a:lvl5pPr marL="1371621" indent="0">
              <a:buNone/>
              <a:defRPr sz="750"/>
            </a:lvl5pPr>
            <a:lvl6pPr marL="1714527" indent="0">
              <a:buNone/>
              <a:defRPr sz="750"/>
            </a:lvl6pPr>
            <a:lvl7pPr marL="2057432" indent="0">
              <a:buNone/>
              <a:defRPr sz="750"/>
            </a:lvl7pPr>
            <a:lvl8pPr marL="2400337" indent="0">
              <a:buNone/>
              <a:defRPr sz="750"/>
            </a:lvl8pPr>
            <a:lvl9pPr marL="2743243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A5F28A8-DE0A-7639-C6F0-4C2E0A31B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B3B0AB3-44A8-18DA-A8DA-09AB368DD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B4F0F74-E7F6-41DC-9CF0-95E90895F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55996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F3879E-AE70-81B3-669B-F82D7599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E4AA137-B071-F3B1-073F-7CDB37D33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812EEF9-99E7-E052-0DE5-C95FA603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3A678B0-7679-3168-22D8-C062E0B71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A5EF0BF-4683-439F-F386-269CF3007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94939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0DD3DD4-B3E2-289D-0536-DBDFD663A4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AF7EFF8-70CD-33F3-41D0-B90A76AC88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F0F9EF7-9A8A-6E0A-C0D6-25E8E4423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D24EB11-F6CA-7CDC-D295-62D2EDB40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C261E97-51F0-63A3-5F75-47A8524F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471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0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1477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232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17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85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54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230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accent2">
                <a:lumMod val="60000"/>
                <a:lumOff val="40000"/>
              </a:schemeClr>
            </a:gs>
            <a:gs pos="30000">
              <a:schemeClr val="accent6">
                <a:lumMod val="20000"/>
                <a:lumOff val="80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682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3000">
              <a:schemeClr val="accent4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1F96E0C-EBF9-10C1-579D-655B3AAD5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E2747C5-5040-F7D4-19C2-A63D63652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33CEA8-F90F-866E-2D30-9C91DE2B76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26.06.2025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1EF90CD-A921-8550-41CB-EA234CE28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26A573A-BC3E-1AF0-2E08-66B076D55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822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685811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3" indent="-171453" algn="l" defTabSz="68581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8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63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6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74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7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85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90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95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5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6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2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32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3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43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5" Type="http://schemas.openxmlformats.org/officeDocument/2006/relationships/image" Target="https://upload.wikimedia.org/wikipedia/commons/thumb/a/a7/POL_Koniecpol_COA.svg/744px-POL_Koniecpol_COA.svg.png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customXml" Target="../ink/ink6.xml"/><Relationship Id="rId7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6.jpeg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7" Type="http://schemas.openxmlformats.org/officeDocument/2006/relationships/image" Target="../media/image33.jpe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5.jpe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6.jp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41.jpe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44.jpe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0.jpg"/><Relationship Id="rId5" Type="http://schemas.openxmlformats.org/officeDocument/2006/relationships/image" Target="../media/image49.jpe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5.jpg"/><Relationship Id="rId5" Type="http://schemas.openxmlformats.org/officeDocument/2006/relationships/image" Target="../media/image54.jpe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7.jpeg"/><Relationship Id="rId5" Type="http://schemas.openxmlformats.org/officeDocument/2006/relationships/image" Target="../media/image56.jp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ustomXml" Target="../ink/ink22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8.jpe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ustomXml" Target="../ink/ink2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ustomXml" Target="../ink/ink24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61.jp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ustomXml" Target="../ink/ink2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3.jpg"/><Relationship Id="rId5" Type="http://schemas.openxmlformats.org/officeDocument/2006/relationships/image" Target="../media/image62.jp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65.jpe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ustomXml" Target="../ink/ink2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ustomXml" Target="../ink/ink2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9.jpg"/><Relationship Id="rId5" Type="http://schemas.openxmlformats.org/officeDocument/2006/relationships/image" Target="../media/image68.jpg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ustomXml" Target="../ink/ink2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ustomXml" Target="../ink/ink3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ustomXml" Target="../ink/ink31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74.jpe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.xm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76.jpe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7.jpeg"/><Relationship Id="rId4" Type="http://schemas.openxmlformats.org/officeDocument/2006/relationships/image" Target="../media/image5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7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ustomXml" Target="../ink/ink3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ustomXml" Target="../ink/ink34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04.jpg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5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ustomXml" Target="../ink/ink3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05.jpg"/><Relationship Id="rId4" Type="http://schemas.openxmlformats.org/officeDocument/2006/relationships/image" Target="../media/image5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ustomXml" Target="../ink/ink36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1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ustomXml" Target="../ink/ink37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56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231" y="1423392"/>
            <a:ext cx="85725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az 11" descr="Coat of arms of Koniecpol">
            <a:extLst>
              <a:ext uri="{FF2B5EF4-FFF2-40B4-BE49-F238E27FC236}">
                <a16:creationId xmlns:a16="http://schemas.microsoft.com/office/drawing/2014/main" id="{009604EA-1338-4121-97E8-FA00FE38F4CB}"/>
              </a:ext>
            </a:extLst>
          </p:cNvPr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673765" y="116472"/>
            <a:ext cx="2138981" cy="244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B6CA36-0AB5-C671-DB99-FBF72563C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804" y="2910781"/>
            <a:ext cx="10922392" cy="10364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 cmpd="thickThin">
            <a:solidFill>
              <a:srgbClr val="C00000">
                <a:alpha val="25000"/>
              </a:srgb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SPRAWOZDANIE MIĘDZYSESYJNE</a:t>
            </a: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E7A5466-5CCB-1FB5-FFD4-C06CE999085D}"/>
              </a:ext>
            </a:extLst>
          </p:cNvPr>
          <p:cNvSpPr txBox="1"/>
          <p:nvPr/>
        </p:nvSpPr>
        <p:spPr>
          <a:xfrm>
            <a:off x="2079288" y="4450094"/>
            <a:ext cx="7019926" cy="1502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Ryszard Suliga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Burmistrz Miasta i Gminy Koniecpol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89BBB3F-F923-3D95-69B7-81BAD16C057B}"/>
              </a:ext>
            </a:extLst>
          </p:cNvPr>
          <p:cNvSpPr txBox="1"/>
          <p:nvPr/>
        </p:nvSpPr>
        <p:spPr>
          <a:xfrm>
            <a:off x="4166910" y="5994088"/>
            <a:ext cx="3627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Koniecpol, 26.06.2025 r.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26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15C31-5168-C325-4DE4-7EACF56A5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169E3877-D507-66BF-90E8-63B908D104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8" y="1060268"/>
            <a:ext cx="4172222" cy="351697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19175D12-E130-EABB-7F3F-71A14B6EDA55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6A280892-8BF3-CEC7-5DC9-E064ED978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  <a:defRPr/>
            </a:pPr>
            <a:r>
              <a:rPr lang="pl-PL" sz="3600" b="1" kern="1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Ogólnopolski Konkurs Wokalny</a:t>
            </a:r>
            <a:endParaRPr kumimoji="0" lang="pl-PL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8780F7A-8C29-D3BD-8A1C-441313525B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0" y="1891077"/>
            <a:ext cx="3934097" cy="313985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722A8639-C9CC-E426-4D1A-13A6604CCD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895" y="2580387"/>
            <a:ext cx="3448594" cy="229906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428B7CA3-31B2-0730-2810-0890E9446E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84" y="3866284"/>
            <a:ext cx="4915172" cy="282112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8775356-D6BB-8A9C-90A3-5A0EDD4583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83" y="4388350"/>
            <a:ext cx="3448594" cy="2299063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FF235595-A608-F8EF-0A89-B112B82BB5D8}"/>
              </a:ext>
            </a:extLst>
          </p:cNvPr>
          <p:cNvSpPr txBox="1"/>
          <p:nvPr/>
        </p:nvSpPr>
        <p:spPr>
          <a:xfrm>
            <a:off x="180704" y="888884"/>
            <a:ext cx="3572146" cy="2841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 maja w Centrum Społeczno-Kulturalnym odbył się koncert Laureatów Konkursu Wokalnego „Wiosna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przebojami Haliny Kunickiej”</a:t>
            </a:r>
          </a:p>
        </p:txBody>
      </p:sp>
    </p:spTree>
    <p:extLst>
      <p:ext uri="{BB962C8B-B14F-4D97-AF65-F5344CB8AC3E}">
        <p14:creationId xmlns:p14="http://schemas.microsoft.com/office/powerpoint/2010/main" val="1034719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533C1-70F3-EEB8-9FD9-99179D6C8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D7596C10-3BC3-6258-0E4B-7B9FAFC3BC68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4D2F29B7-F0AE-55D5-47FE-1A05494B9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391899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21 maja w Szkole Podstawowej im. Powstańców Styczniowych w Rudnikach odbył się VII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Międzyprzedszkolny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Konkurs Recytatorski Poezji Dziecięcej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3C7867D2-8D1E-DCAB-B767-9F29FF075D43}"/>
              </a:ext>
            </a:extLst>
          </p:cNvPr>
          <p:cNvSpPr txBox="1"/>
          <p:nvPr/>
        </p:nvSpPr>
        <p:spPr>
          <a:xfrm>
            <a:off x="447675" y="2375624"/>
            <a:ext cx="6096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Na scenie zaprezentowały się 23 niezwykle utalentowane przedszkolaki z całej gminy, które wystąpiły w czterech kategoriach wiekowych – od 3 do 6 lat. 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Dzieci z wielkim zaangażowaniem i ogromnym urokiem osobistym recytowały wiersze, zachwycając jury, nauczycieli, rodziców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002060"/>
                </a:solidFill>
              </a:rPr>
              <a:t>i publiczność.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559700D-64D1-020D-CBA4-ACE15C82DC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675" y="2460443"/>
            <a:ext cx="4838972" cy="334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202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649C6-378A-BEBC-7402-CDF6F8C5B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926BE838-C960-E946-F601-19465F6D2310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935D8B31-0962-EF2A-3542-AAE6CA32F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Powiatowa Liga Rowerowa w Koniecpolu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878AD8A-7B5A-C433-4AD1-63E9C26F7241}"/>
              </a:ext>
            </a:extLst>
          </p:cNvPr>
          <p:cNvSpPr txBox="1"/>
          <p:nvPr/>
        </p:nvSpPr>
        <p:spPr>
          <a:xfrm>
            <a:off x="152401" y="1302352"/>
            <a:ext cx="6848474" cy="4642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22 maja w Zespole Szkół w Koniecpolu odbył się drugi etap Powiatowej Ligi Rowerowej 2025.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sportowej rywalizacji stanęli uczniowie szkół podstawowych z powiatu częstochowskiego.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Uczestnicy rywalizowali w trzech kategoriach wiekowych.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Organizatorzy: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Starostwo Powiatowe w Częstochowie,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Częstochowski Klub Kolarski „Kolejarz – Jura”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Zespół Szkół w Koniecpolu.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5595657-6D34-FD1C-FE48-7DD8794643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25" y="1460318"/>
            <a:ext cx="4457700" cy="270210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F77D7D6-FB9A-5F3C-ED26-886DA023BC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678" y="3927293"/>
            <a:ext cx="3448594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4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6EF10-135D-09A9-FC75-83C73FB45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041B46E3-9516-390F-C325-22C75E265EDD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6C90784-4B23-1DCE-35EF-8DD84DE0C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Koniecpol na forum z okazji 50-lecia Uniwersytetów Trzeciego Wieku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A879B33-7EAD-6030-B0BF-0DF1729D445B}"/>
              </a:ext>
            </a:extLst>
          </p:cNvPr>
          <p:cNvSpPr txBox="1"/>
          <p:nvPr/>
        </p:nvSpPr>
        <p:spPr>
          <a:xfrm>
            <a:off x="352424" y="1547822"/>
            <a:ext cx="6581775" cy="502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 maja w Sali Sejmu Śląskiego odbyło się wyjątkowe wydarzenie – forum pt. „50 lat Uniwersytetów Trzeciego Wieku w Polsce – historia i przyszłość”, które zgromadziło przedstawicieli UTW z całego województwa.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Gminę Koniecpol reprezentował Przewodniczący Rady Miejskiej Wojciech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Skrobich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Stowarzyszenie Uniwersytet Trzeciego Wieku reprezentowały: Pani Małgorzata Pietruszka – sekretarz zarządu oraz Pani Anna Gorgoń – członek zarządu.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BD7A1CA4-A830-7675-84AF-043919F368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786" y="1547822"/>
            <a:ext cx="4419600" cy="3162097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B6B4331-9E35-1406-7B3E-591B2485FE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472" y="3814763"/>
            <a:ext cx="4454314" cy="275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77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7C699-91CF-5254-84BF-FDE05E9B0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610B1B6-8E77-CE99-C467-502D5C0CE69F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5646347-6FB2-595D-6ECE-F406AABFEF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Dzień Mamy i Dzień Rodziny w koniecpolskich przedszkolach – 26 i 27 maja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1D88491-53D4-E676-BFD5-1DC1C37695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52" y="1484264"/>
            <a:ext cx="3869877" cy="257991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639130E-FD30-A395-6614-5F5BD85081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361" y="3461002"/>
            <a:ext cx="3958412" cy="263894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C054D43-FDFE-DDEF-BC7A-FB73E9AA9B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410" y="1641568"/>
            <a:ext cx="4128205" cy="2501374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7E965B87-69EA-7F4C-0524-C2EFC4B4E1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678" y="3870978"/>
            <a:ext cx="4081585" cy="2434572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0BD2548F-E044-7166-050E-B7637B244F83}"/>
              </a:ext>
            </a:extLst>
          </p:cNvPr>
          <p:cNvSpPr txBox="1"/>
          <p:nvPr/>
        </p:nvSpPr>
        <p:spPr>
          <a:xfrm>
            <a:off x="7039440" y="6211669"/>
            <a:ext cx="3571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2060"/>
                </a:solidFill>
              </a:rPr>
              <a:t>Przedszkole nr 1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0CE05C7C-3D30-DF8C-5CF7-CF8FE9E6B012}"/>
              </a:ext>
            </a:extLst>
          </p:cNvPr>
          <p:cNvSpPr txBox="1"/>
          <p:nvPr/>
        </p:nvSpPr>
        <p:spPr>
          <a:xfrm>
            <a:off x="1094038" y="6099944"/>
            <a:ext cx="3571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2060"/>
                </a:solidFill>
              </a:rPr>
              <a:t>Przedszkole nr 2</a:t>
            </a:r>
          </a:p>
        </p:txBody>
      </p:sp>
    </p:spTree>
    <p:extLst>
      <p:ext uri="{BB962C8B-B14F-4D97-AF65-F5344CB8AC3E}">
        <p14:creationId xmlns:p14="http://schemas.microsoft.com/office/powerpoint/2010/main" val="1743987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E150B-8809-A013-04F4-AC7A2DD8C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F180FFB2-6AED-45E3-5C39-219848ABE24A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7B170EFE-1127-530E-B3D3-C2BFAC6A1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Gmina wspiera projekty w szkole powiatowej. Zespół Szkół w Koniecpolu podsumował projekt "Jesteśmy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COOLturalni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– nałogi odrzucamy, zdrowie i kulturę wybieramy"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886AEDD-681B-B54E-1452-9166D8B2ADC2}"/>
              </a:ext>
            </a:extLst>
          </p:cNvPr>
          <p:cNvSpPr txBox="1"/>
          <p:nvPr/>
        </p:nvSpPr>
        <p:spPr>
          <a:xfrm>
            <a:off x="238126" y="1866051"/>
            <a:ext cx="7200899" cy="4729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 maja w Zespole Szkół odbyło się oficjalne podsumowanie projektu edukacyjno-profilaktycznego, który został w całości sfinansowany przez Gminę Koniecpol ze środków Gminnego Programu Profilaktyki (tzw. „korkowego).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 1 marca do 31 maja 2025 r. młodzież brała udział w: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warsztatach kulinarnych "Kuchnia Narodów" – ucząc się zdrowego odżywiania i gotując dania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różnych kultur,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warsztatach teatralnych – których efektem była inscenizacja fragmentu lektury „Mały Książę”.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7572DF2-9068-71C4-169E-420AC1872F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026" y="2581276"/>
            <a:ext cx="4514848" cy="319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43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80B28-B7F0-C63E-1C05-C2A3DC552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F1D6C06-D63C-9C21-4036-EFD6CA52751C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88326E07-05AD-24F6-4388-1AC479052C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6" y="1498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29 maja w Komendzie Miejskiej Państwowej Straży Pożarnej w Częstochowie odbyły się obchody Dnia Strażaka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BC03FD8-0B8D-386C-AF16-4F243C254623}"/>
              </a:ext>
            </a:extLst>
          </p:cNvPr>
          <p:cNvSpPr txBox="1"/>
          <p:nvPr/>
        </p:nvSpPr>
        <p:spPr>
          <a:xfrm>
            <a:off x="352425" y="1927875"/>
            <a:ext cx="6096000" cy="3947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Uroczystość była okazją do podziękowań za codzienną, pełną poświęcenia służbę. Wśród wyróżnionych druhów znaleźli się także przedstawiciele jednostek OSP z miasta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gminy Koniecpol: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druh Jarosław Duś (OSP Stary Koniecpol),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druh Roman Pietrzyk (OSP Stanisławice),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druh Krzysztof Klimas (OSP Koniecpol II).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C1F9EF5-1C68-EADB-D6C0-CA95DFABBD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99" y="2082025"/>
            <a:ext cx="5391151" cy="394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10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A1A8E-0D3A-F1FF-F62C-A369EBF67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0D455254-4ABF-F273-0014-860439180484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D73376E6-9D77-29AB-8B31-5D0123ED4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30 maja - kolejna edycja pomocy żywnościowej zakończona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31C00CC-C20D-900E-8480-A2B01A9131CF}"/>
              </a:ext>
            </a:extLst>
          </p:cNvPr>
          <p:cNvSpPr txBox="1"/>
          <p:nvPr/>
        </p:nvSpPr>
        <p:spPr>
          <a:xfrm>
            <a:off x="314325" y="1409710"/>
            <a:ext cx="6619875" cy="462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Zakończyła się kolejna edycja programu pomocy żywnościowej realizowanego w ramach Funduszy Europejskich na Pomoc Żywnościową 2021–2027.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maju 2025 roku wydano aż 21 ton produktów żywnościowych w dwóch turach. Pomoc trafiła do setek mieszkańców – rodzin i osób samotnych, które znalazły się w trudnej sytuacji życiowej.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Kwalifikacją do programu, rozładunkiem i wydawaniem produktów zajmuje się zespół MGOPS w Koniecpolu. Za transport odpowiada Urząd Miasta i Gminy Koniecpol.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CBEC9D1-EF37-76D0-C1CF-A5B02E9BB2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502" y="955021"/>
            <a:ext cx="4308027" cy="287201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4CAC21A2-7C0C-BF18-C77F-1610B94B31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502" y="3985982"/>
            <a:ext cx="4308027" cy="287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49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46867-14A9-1118-137C-67332B987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9F77942-D941-FBCE-F36E-562D02A22232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EE0D13B7-48F6-7366-9535-2B9BE0AF1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 czerwca - Rodzinne Zawody Wędkarskie z okazji Dnia Dziecka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2D9154C-EAE3-E327-699B-6227DBD791B8}"/>
              </a:ext>
            </a:extLst>
          </p:cNvPr>
          <p:cNvSpPr txBox="1"/>
          <p:nvPr/>
        </p:nvSpPr>
        <p:spPr>
          <a:xfrm>
            <a:off x="238126" y="4807283"/>
            <a:ext cx="117014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l-PL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Zawody wędkarskie to nie tylko okazja do rywalizacji, ale przede wszystkim nauka cierpliwości, szacunku do przyrody i bezpiecznego zachowania nad wodą.</a:t>
            </a:r>
          </a:p>
          <a:p>
            <a:pPr algn="ctr"/>
            <a:r>
              <a:rPr lang="pl-PL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Podziękowania dla organizatorów – PZW Koło nr 12 w Koniecpolu, opiekunów i wszystkich, którzy tworzą tę piękną tradycję.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50EBA2A-3DC7-FB00-FD1E-59E706BA63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028" y="1698443"/>
            <a:ext cx="3448594" cy="229906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8B5AEDF-18C6-8732-8687-EA893A59BF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03" y="1603193"/>
            <a:ext cx="3448594" cy="2299063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94C1730F-1E68-4B45-CCCF-0DEE554550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467" y="1466578"/>
            <a:ext cx="2299063" cy="334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80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32094-6949-1D8F-35D3-C44937DAA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1E55880A-D311-DC69-C747-6335E595B90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0902E2DA-3388-6911-3A20-5188E6FA2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121250"/>
            <a:ext cx="1195387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 czerwca - premiera spektaklu „Jaś i Małgosia” w wykonaniu Młodzieżowej Grupy Teatralnej SZTAMA!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4450C3D-C81F-216E-3713-20F951B19097}"/>
              </a:ext>
            </a:extLst>
          </p:cNvPr>
          <p:cNvSpPr txBox="1"/>
          <p:nvPr/>
        </p:nvSpPr>
        <p:spPr>
          <a:xfrm>
            <a:off x="219075" y="4583468"/>
            <a:ext cx="11430000" cy="2153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Brawa dla wszystkich młodych aktorów – za fantastyczną grę, zaangażowanie i sceniczne emocje!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Ogromne uznanie dla reżysera Roberta </a:t>
            </a:r>
            <a:r>
              <a:rPr lang="pl-PL" sz="2400" b="1" kern="1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Dorosławskiego</a:t>
            </a:r>
            <a:r>
              <a:rPr lang="pl-PL" sz="2400" b="1" kern="1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całego zespołu realizatorskiego oraz Domu Kultury w Koniecpolu, który po raz kolejny stworzył przestrzeń dla młodych talentów.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E9F02C1-090A-74F3-56D4-394226B4D6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03" y="1622243"/>
            <a:ext cx="3943622" cy="265448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CA793511-A316-7402-4D2E-B337AA55ED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453" y="1488893"/>
            <a:ext cx="3600722" cy="2299063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F4CDEE42-6C5A-CFB3-2948-F12A6FD07C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678" y="2117091"/>
            <a:ext cx="3448594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4649003" y="1284031"/>
            <a:ext cx="2201626" cy="1189662"/>
          </a:xfrm>
          <a:prstGeom prst="downArrow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D0D3EF3-3A97-9B56-0191-694AB0FADDE2}"/>
              </a:ext>
            </a:extLst>
          </p:cNvPr>
          <p:cNvSpPr txBox="1"/>
          <p:nvPr/>
        </p:nvSpPr>
        <p:spPr>
          <a:xfrm>
            <a:off x="3072949" y="122303"/>
            <a:ext cx="5504316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27.03.2025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6320C-4845-8BF3-DE9A-91C99E64AC68}"/>
              </a:ext>
            </a:extLst>
          </p:cNvPr>
          <p:cNvSpPr txBox="1"/>
          <p:nvPr/>
        </p:nvSpPr>
        <p:spPr>
          <a:xfrm>
            <a:off x="1115072" y="5261212"/>
            <a:ext cx="9420072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8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26.06.2025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1FD6BA3D-AF35-5ED3-D653-B6913A1BCE21}"/>
              </a:ext>
            </a:extLst>
          </p:cNvPr>
          <p:cNvSpPr/>
          <p:nvPr/>
        </p:nvSpPr>
        <p:spPr>
          <a:xfrm>
            <a:off x="4649003" y="3791970"/>
            <a:ext cx="2201626" cy="1361348"/>
          </a:xfrm>
          <a:prstGeom prst="downArrow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F6205AC-7F92-611D-76BF-2E048983AE2E}"/>
              </a:ext>
            </a:extLst>
          </p:cNvPr>
          <p:cNvSpPr txBox="1"/>
          <p:nvPr/>
        </p:nvSpPr>
        <p:spPr>
          <a:xfrm>
            <a:off x="3072949" y="2625000"/>
            <a:ext cx="5504316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15.05.2025</a:t>
            </a:r>
          </a:p>
        </p:txBody>
      </p:sp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FDA02-AF50-C930-67C4-F927BE817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CF1C019-B5CD-1C24-E341-1D39CE58F138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8475F5C5-907A-A26C-91FA-F67649242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5 czerwca - Sportowy Dzień Dziecka z MLKS Pilica Koniecpol – radość, ruch i piłkarskie emocje!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9667B20-2CF8-F5D5-9173-E844A2DD07CE}"/>
              </a:ext>
            </a:extLst>
          </p:cNvPr>
          <p:cNvSpPr txBox="1"/>
          <p:nvPr/>
        </p:nvSpPr>
        <p:spPr>
          <a:xfrm>
            <a:off x="200027" y="1845826"/>
            <a:ext cx="60960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To wydarzenie jest już tradycją, które z ogromnym zaangażowaniem organizuje MLKS Pilica Koniecpol we współpracy z Urzędem Miasta i Gminy Koniecpol.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Mnóstwo atrakcji: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dmuchaniec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, grill, słodki poczęstunek i piłkarskie rozgrywki, w których liczyła się dobra zabawa, ruch i wspólna radość. 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</a:rPr>
              <a:t>W piłkarskich rozgrywkach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nie było jednej zwycięskiej drużyny, wszyscy uczestnicy zostali nagrodzeni medalami i upominkami.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31C0010-3BAE-E317-EA38-C66E44385E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935" y="1655326"/>
            <a:ext cx="4702629" cy="313508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8764264C-082A-AEF9-7915-643D54C3C3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6" y="4114799"/>
            <a:ext cx="4702629" cy="265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14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43BBE-AB5F-9CDA-8202-1694EE0E8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582B0EB4-9993-9FB1-6513-E89DD79CE320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12D971A9-8839-6401-EC2A-BCA6482BF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150" y="187925"/>
            <a:ext cx="10963071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6 czerwca odbył się Piknik Rodzinny w Szkole Podstawowej nr 2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6A2F8E24-28CB-10CD-CFEA-9C756CF45F84}"/>
              </a:ext>
            </a:extLst>
          </p:cNvPr>
          <p:cNvSpPr txBox="1"/>
          <p:nvPr/>
        </p:nvSpPr>
        <p:spPr>
          <a:xfrm>
            <a:off x="406606" y="1320215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Na scenie wystąpili uczniowie i… nauczyciele – ich występy zachwyciły publiczność i pokazały, jak wiele talentów kryje się w szkolnych murach.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C88C402-367C-13BF-6952-E3F927D1E51D}"/>
              </a:ext>
            </a:extLst>
          </p:cNvPr>
          <p:cNvSpPr txBox="1"/>
          <p:nvPr/>
        </p:nvSpPr>
        <p:spPr>
          <a:xfrm>
            <a:off x="247650" y="5721134"/>
            <a:ext cx="115633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Wielkie uznanie dla całej społeczności Szkoły Podstawowej nr 2 za świetną organizację i ogromne zaangażowanie w przygotowanie tak wyjątkowego wydarzenia!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FF117784-46B7-4785-DD9E-F225920B2E42}"/>
              </a:ext>
            </a:extLst>
          </p:cNvPr>
          <p:cNvSpPr txBox="1"/>
          <p:nvPr/>
        </p:nvSpPr>
        <p:spPr>
          <a:xfrm>
            <a:off x="5096079" y="4119455"/>
            <a:ext cx="69526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W wydarzeniu uczestniczyła też OSP Koniecpol II, Nadleśnictwo Koniecpol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i Policja oraz licznie zgromadzeni rodzice i goście.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5EB0575-2875-AB1D-D1E1-0455A47716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2821835"/>
            <a:ext cx="4381500" cy="284121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10BA238-9ACB-E4D2-6531-DAA82DFB30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23" y="1471949"/>
            <a:ext cx="4381501" cy="264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00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28E79-55CC-40B9-F3C6-0200A01D6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0FBE3BF4-E8B5-6E91-67FD-35BA9E4B73EC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8AD1287-3890-323F-C0D0-730F67C43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7 czerwca - Spartakiada Gmin Powiatu Częstochowskiego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II miejsce dla Koniecpola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89F551A-10C9-3CC6-CD78-2189788CECB1}"/>
              </a:ext>
            </a:extLst>
          </p:cNvPr>
          <p:cNvSpPr txBox="1"/>
          <p:nvPr/>
        </p:nvSpPr>
        <p:spPr>
          <a:xfrm>
            <a:off x="362359" y="1577072"/>
            <a:ext cx="573364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</a:rPr>
              <a:t>W zawodach wzięło udział 15 drużyn, a Koniecpol wywalczył znakomite II miejsce w klasyfikacji generalnej.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329B279-82AC-BB4F-401D-D858C9458B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61" y="1577072"/>
            <a:ext cx="3990364" cy="512949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52DC045-78CE-105A-4838-A8E7C48C61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675" y="3081820"/>
            <a:ext cx="50006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1267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42DFB-2C5F-A8E3-BF18-D3427BA32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951B990-97F4-1B8D-E7AB-C7FCB58145A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517C7B92-F605-04AA-5C62-882FC17A4F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10 czerwca -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Hetmaniada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E577D1-8CA0-A2D8-0625-CF754ABA0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207100"/>
            <a:ext cx="821531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Korowód i egzamin na kartę rowerową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EB40AE2-153F-CFEC-27B5-3F3504230A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75" y="2952750"/>
            <a:ext cx="5057775" cy="3429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8272C1DC-70DE-F36E-66E3-25CBD7F48D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114550"/>
            <a:ext cx="58293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454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1DC51-EBD1-9843-66AB-B064D0B4B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1D15E87A-558C-27BD-E319-E35B00906D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936" y="1763210"/>
            <a:ext cx="6997489" cy="3962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964BFF6C-22F4-A4B2-5387-177EAF7369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34C46DF0-4A08-8D72-2CF6-2D0A229B2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10 czerwca - </a:t>
            </a:r>
            <a:r>
              <a:rPr kumimoji="0" lang="pl-PL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Hetmaniada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2025 – na sportowo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6F5D2E-DC6B-74A5-F3C1-67BFE2CF1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8" y="968245"/>
            <a:ext cx="1123949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Turniej o Błękitną Wstęgę Pilicy 2025 i Turniej Piłki Nożnej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C459029-8B9C-44C2-2877-C13C51FFB5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29" y="3845431"/>
            <a:ext cx="4951620" cy="290084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B466A7C-178B-FB91-6B98-03B02CDB00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3845431"/>
            <a:ext cx="4362450" cy="290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03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A8BE5-340F-CD95-F299-DF539DD78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4AC6338-0489-20FB-FD46-5F688F28ACAF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E01BF2F7-DE8E-D83D-E9C8-807A21FDE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10 czerwca -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Hetmaniada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5AF641-99AC-4B96-7084-837E8FA77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425" y="1121375"/>
            <a:ext cx="8767762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Występy młodych artystów z przedszkoli, szkół z całej gminy oraz sekcji Domu Kultury w Koniecpolu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48955E1-BAD7-20C0-4468-6D828F16E0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3324426"/>
            <a:ext cx="5257801" cy="3343073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DEA8F63-08C6-495F-4F6F-1116475EEE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979" y="3324426"/>
            <a:ext cx="4945822" cy="334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9758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4F304-99A4-83AA-D91F-BD250B22D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2F1D1DE8-FDF4-180F-085E-F36C15C60D6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3BED868C-2AB5-7276-4EA0-1BBBA32B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rgbClr val="FFC000"/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10 czerwca -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Hetmaniada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3A13BE-7A48-F4F5-6D7F-CBCBB7958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088" y="998399"/>
            <a:ext cx="69818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Wieczorne koncerty gwiazd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Hetmaniady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w tym zespół ALPEX z Koniecpola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0202555-80B5-8735-F674-6F2329016E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036" y="2993068"/>
            <a:ext cx="5067300" cy="358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985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17070-97D1-0EA3-5EA0-7C54CD53C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6E2E36E-FE73-AC45-FC55-050C9A4A2A6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609CA1F7-8CCB-E550-0B8D-48820B376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10 czerwca -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Hetmaniada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D1BE58-566A-3902-41B6-BC974D857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176" y="887155"/>
            <a:ext cx="69818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Podziękowania dla wędkarzy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44134C6-E856-C4F7-6D69-03827A00D8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874" y="4149300"/>
            <a:ext cx="3644223" cy="242948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CFFD140-9A2D-714D-6BE2-8278261C96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07" y="4120887"/>
            <a:ext cx="3686840" cy="2457894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56543BD6-9B29-1F2F-59D0-EA340EBED44A}"/>
              </a:ext>
            </a:extLst>
          </p:cNvPr>
          <p:cNvSpPr txBox="1"/>
          <p:nvPr/>
        </p:nvSpPr>
        <p:spPr>
          <a:xfrm>
            <a:off x="238126" y="1662585"/>
            <a:ext cx="117633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</a:rPr>
              <a:t>W trakcie </a:t>
            </a:r>
            <a:r>
              <a:rPr lang="pl-PL" sz="2400" b="1" dirty="0" err="1">
                <a:solidFill>
                  <a:srgbClr val="002060"/>
                </a:solidFill>
              </a:rPr>
              <a:t>Hetmaniady</a:t>
            </a:r>
            <a:r>
              <a:rPr lang="pl-PL" sz="2400" b="1" dirty="0">
                <a:solidFill>
                  <a:srgbClr val="002060"/>
                </a:solidFill>
              </a:rPr>
              <a:t> na scenie pojawili się przedstawiciele Koła PZW nr 12 w Koniecpolu - Pan Adam Wichrowski - Prezes PZW nr 12 i Pan Ryszard Synowiec, by uhonorować młodych uczestników Rodzinnych Zawodów Wędkarskich z okazji Dnia Dziecka.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7A112F1-B036-79BB-EFF0-E5A7EDDA2CD6}"/>
              </a:ext>
            </a:extLst>
          </p:cNvPr>
          <p:cNvSpPr txBox="1"/>
          <p:nvPr/>
        </p:nvSpPr>
        <p:spPr>
          <a:xfrm>
            <a:off x="242888" y="2815323"/>
            <a:ext cx="117633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Podziękowania dla Koła PZW nr 12 w Koniecpolu oraz pozostałych stowarzyszeń wędkarskich za wieloletnie zaangażowanie, organizację wydarzeń i dbałość o zbiorniki wodne.</a:t>
            </a:r>
          </a:p>
        </p:txBody>
      </p:sp>
    </p:spTree>
    <p:extLst>
      <p:ext uri="{BB962C8B-B14F-4D97-AF65-F5344CB8AC3E}">
        <p14:creationId xmlns:p14="http://schemas.microsoft.com/office/powerpoint/2010/main" val="13032816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F693F-7C32-1D1F-2E1F-ED86728D9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3910C045-928F-1D7E-FBA7-5CAC333647CB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38582CC7-AE6C-B1BC-AA58-AA8DBDEEE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11 czerwca Uniwersytet Trzeciego Wieku w Koniecpolu zakończył rok akademicki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BBAE4C6-F540-9A52-8685-282BCD20B932}"/>
              </a:ext>
            </a:extLst>
          </p:cNvPr>
          <p:cNvSpPr txBox="1"/>
          <p:nvPr/>
        </p:nvSpPr>
        <p:spPr>
          <a:xfrm>
            <a:off x="428624" y="2019597"/>
            <a:ext cx="519071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</a:rPr>
              <a:t>Uroczyste zakończenie roku akademickiego 2024/2025 Uniwersytetu Trzeciego Wieku w Koniecpolu odbyło się w Centrum Społeczno-Kulturalnym.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Po części oficjalnej Zarząd Stowarzyszenia UTW zaprosił uczestników wydarzenia na koncert Zbigniewa Gładysza.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493C618-85E6-481A-A2E0-CD89421840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516" y="1884861"/>
            <a:ext cx="6334534" cy="410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198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96426-D049-FD79-BE20-A80D48636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6F225936-61AC-4484-1601-E8895E57384C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C595BC5-D707-34AB-B1E8-E7B8426CB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14 czerwca w Mykanowie odbył się VIII Powiatowy Przegląd Orkiestr Dętych z udziałem Młodzieżowej Orkiestry Dętej Koniecpol i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Mażoretek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ASTORIA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B0DD30F-3B1D-9098-055A-0D1B3CB997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133" y="1906953"/>
            <a:ext cx="4804167" cy="308439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3AD03DC1-C3FA-3973-C901-624782B5F1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49" y="1906953"/>
            <a:ext cx="4922259" cy="3188316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067F310F-729A-D897-0775-484488364FD4}"/>
              </a:ext>
            </a:extLst>
          </p:cNvPr>
          <p:cNvSpPr txBox="1"/>
          <p:nvPr/>
        </p:nvSpPr>
        <p:spPr>
          <a:xfrm>
            <a:off x="124029" y="5120561"/>
            <a:ext cx="1182011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Mażoretki</a:t>
            </a:r>
            <a:r>
              <a:rPr lang="pl-PL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ASTORIA oraz Młodzieżowa Orkiestra Dęta z Koniecpola pod batutą Macieja Piątka-Czarneckiego jak zawsze zachwycała muzyką, precyzją i wdziękiem. To nie tylko pokaz umiejętności, ale także ogromna dawka pasji, zaangażowania i pracy, które procentują na każdej scenie.</a:t>
            </a:r>
          </a:p>
        </p:txBody>
      </p:sp>
    </p:spTree>
    <p:extLst>
      <p:ext uri="{BB962C8B-B14F-4D97-AF65-F5344CB8AC3E}">
        <p14:creationId xmlns:p14="http://schemas.microsoft.com/office/powerpoint/2010/main" val="3337464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4D1CC-737A-5481-D100-F5D396D91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FA7946B3-138A-C7D4-171C-B852F9671744}"/>
              </a:ext>
            </a:extLst>
          </p:cNvPr>
          <p:cNvSpPr txBox="1">
            <a:spLocks/>
          </p:cNvSpPr>
          <p:nvPr/>
        </p:nvSpPr>
        <p:spPr>
          <a:xfrm>
            <a:off x="1568917" y="320342"/>
            <a:ext cx="7146501" cy="9914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7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Plan prezentacji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B60A9BB-DAF7-D8D9-E96E-245B8F6A8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49076">
            <a:off x="-373559" y="4093078"/>
            <a:ext cx="3281834" cy="2035841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70030378-3359-9EDB-09C3-E53BA77744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64372">
            <a:off x="-373558" y="1228420"/>
            <a:ext cx="3281834" cy="2064302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A5729DE5-29C2-652A-285F-0BA4FE26F9F8}"/>
              </a:ext>
            </a:extLst>
          </p:cNvPr>
          <p:cNvSpPr txBox="1">
            <a:spLocks/>
          </p:cNvSpPr>
          <p:nvPr/>
        </p:nvSpPr>
        <p:spPr>
          <a:xfrm>
            <a:off x="2535054" y="2855170"/>
            <a:ext cx="9009247" cy="1136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571500" marR="0" lvl="0" indent="-57150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Wybrane wydarzenia gminne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79A6881E-3EB3-4A55-3F67-A4E1E44983F2}"/>
              </a:ext>
            </a:extLst>
          </p:cNvPr>
          <p:cNvSpPr txBox="1">
            <a:spLocks/>
          </p:cNvSpPr>
          <p:nvPr/>
        </p:nvSpPr>
        <p:spPr>
          <a:xfrm>
            <a:off x="2618073" y="5241312"/>
            <a:ext cx="8926228" cy="1136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571500" marR="0" lvl="0" indent="-5715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Informacje o wybranych inwestycjach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1808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48FE9-8A44-C254-B188-CEDD52712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80F28B09-2932-C8D5-644D-736E5F25E0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461" y="1553945"/>
            <a:ext cx="5612114" cy="343800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FBB6541C-5793-DA90-13F3-6C7213D25FE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9C503CAD-861B-0C12-85A2-A78377336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Orkiestra i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mażoretki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zachwycili publiczność podczas XIX Międzynarodowego Turnieju Konnego Służb Mundurowych w Częstochowie – 7 czerwca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1E85389-9877-0C94-FD68-5EC44FBE4EB1}"/>
              </a:ext>
            </a:extLst>
          </p:cNvPr>
          <p:cNvSpPr txBox="1"/>
          <p:nvPr/>
        </p:nvSpPr>
        <p:spPr>
          <a:xfrm>
            <a:off x="372879" y="2416288"/>
            <a:ext cx="443975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</a:rPr>
              <a:t>Choć nie rywalizowali w konkurencjach, zadbali o wspaniałą oprawę muzyczną i artystyczną wydarzenia, promując gminę Koniecpol wśród licznych gości z całego kraju.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8D8BF1E-1713-DA84-B4FB-F4139A5697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309" y="4339343"/>
            <a:ext cx="4439144" cy="237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837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95F65-0B1E-E466-6DED-B2372164E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2160AED6-64C7-8E13-BF64-B68C168E7BC6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0F7AEDB4-03B5-2FC9-B37B-2D03B490B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Awans MLKS Pilica Koniecpol!!!!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21361F39-13E4-3F25-9F1E-8DCC04B2A33D}"/>
              </a:ext>
            </a:extLst>
          </p:cNvPr>
          <p:cNvSpPr txBox="1"/>
          <p:nvPr/>
        </p:nvSpPr>
        <p:spPr>
          <a:xfrm>
            <a:off x="363353" y="949532"/>
            <a:ext cx="11466697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Znakomity występ biało-niebieskich dnia 14 czerwca i pewne zwycięstwo 5:0 z Liswartą Popów dały długo wyczekiwany awans do V ligi.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D9D573B-53F4-AF61-B325-ACF8358B84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941" y="1943458"/>
            <a:ext cx="6567488" cy="339679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D7D104B-1377-E7DB-F301-4DCDEAFB84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24" y="3773477"/>
            <a:ext cx="5952923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7370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9A7343-232F-DEF8-A965-106A074F1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6055B1D7-550D-7765-C6DD-CB276CB1DA92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6EE1580-1ADA-0A71-BC08-D8BB11724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15 czerwca odbył się Jura ROK Festiwal w Rędzinach</a:t>
            </a:r>
            <a:br>
              <a:rPr lang="pl-PL" sz="3600" b="1" dirty="0">
                <a:solidFill>
                  <a:srgbClr val="002060"/>
                </a:solidFill>
              </a:rPr>
            </a:br>
            <a:r>
              <a:rPr lang="pl-PL" sz="3600" b="1" dirty="0">
                <a:solidFill>
                  <a:srgbClr val="002060"/>
                </a:solidFill>
              </a:rPr>
              <a:t> z udziałem zespołu folklorystycznego „Mały Koniecpol”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334349E-06AF-7EA5-F13A-4BD93982D3DA}"/>
              </a:ext>
            </a:extLst>
          </p:cNvPr>
          <p:cNvSpPr txBox="1"/>
          <p:nvPr/>
        </p:nvSpPr>
        <p:spPr>
          <a:xfrm>
            <a:off x="381000" y="2129219"/>
            <a:ext cx="520065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Dziecięcy zespół folklorystyczny „Mały Koniecpol”, prowadzony przez Panią Katarzynę </a:t>
            </a:r>
            <a:r>
              <a:rPr lang="pl-PL" sz="2400" b="1" dirty="0" err="1">
                <a:solidFill>
                  <a:srgbClr val="002060"/>
                </a:solidFill>
              </a:rPr>
              <a:t>Korgól</a:t>
            </a:r>
            <a:r>
              <a:rPr lang="pl-PL" sz="2400" b="1" dirty="0">
                <a:solidFill>
                  <a:srgbClr val="002060"/>
                </a:solidFill>
              </a:rPr>
              <a:t>, nie tylko pięknie tańczy i śpiewa, ale także zdobywa wyróżnienia. Niedawno zajął II miejsce na Festiwalu Artystycznym Dzieci i Młodzieży w Lelowie. 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Mali artyści urzekają widzów nie tylko talentem, ale i kolorowymi, starannie przygotowanymi strojami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4AC41EC-9D10-EA43-EB5F-D5E34384A2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775" y="3648481"/>
            <a:ext cx="5505450" cy="311676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5F44FA3-9FBA-B223-87D8-1147782823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925" y="1447800"/>
            <a:ext cx="5010150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468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0BA0B-D478-DE25-F704-7020767B5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2734EB1C-B74D-C62B-3DCB-906962193041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7386546-DE2A-9B60-718D-CCD5496E5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O bezpieczeństwie z przedszkolakami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F0CDB1D-4386-9F01-1CB0-05452C5AC02B}"/>
              </a:ext>
            </a:extLst>
          </p:cNvPr>
          <p:cNvSpPr txBox="1"/>
          <p:nvPr/>
        </p:nvSpPr>
        <p:spPr>
          <a:xfrm>
            <a:off x="238126" y="1504022"/>
            <a:ext cx="533480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17 czerwca Przedszkole nr 1 zorganizowało „Dzień Bezpieczeństwa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002060"/>
                </a:solidFill>
              </a:rPr>
              <a:t>z udziałem strażaków z OSP Kuźnica Grodziska.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Rozmawiano o  bezpieczeństwie na drodze, roli pieszych i rowerzystów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002060"/>
                </a:solidFill>
              </a:rPr>
              <a:t>w ruchu drogowym oraz o tym, jak zadbać o swoje bezpieczeństwo podczas wycieczek rowerowych. 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Odbył się również pokaz sprzętu strażackiego.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E58668D-55FC-68C9-142B-07217227CE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491" y="875899"/>
            <a:ext cx="5334801" cy="3310369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B6DE946D-5F7F-DE0A-7315-BEDED94893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806" y="3702319"/>
            <a:ext cx="5008244" cy="304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36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D7BDB-0787-3E10-3F61-C3F47CFB1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A51579CB-B25C-D229-481B-0E79CCB8D51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8BF66D07-79FF-3ECC-51A7-276CBD6E6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18 czerwca w Szkole Podstawowej nr 1 odbył się pełen energii i emocji Piknik Rodzinny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508394CB-1509-E998-25F2-FD7156621350}"/>
              </a:ext>
            </a:extLst>
          </p:cNvPr>
          <p:cNvSpPr txBox="1"/>
          <p:nvPr/>
        </p:nvSpPr>
        <p:spPr>
          <a:xfrm>
            <a:off x="7384962" y="1937696"/>
            <a:ext cx="459849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Było aktywnie – sportowo ale też muzycznie i tanecznie! Na scenie można było podziwiać występy</a:t>
            </a:r>
            <a:br>
              <a:rPr lang="pl-PL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</a:br>
            <a:r>
              <a:rPr lang="pl-PL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 wykonaniu uczniów. Atrakcji było co niemiara – grill, słodka kawiarenka, stoisko Nadleśnictwa Koniecpol, loteria fantowa, malowanie twarzy, dmuchana zjeżdżalnia, gry i zabawy integracyjne!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9322720-564F-EE08-5C2E-014D52CD7553}"/>
              </a:ext>
            </a:extLst>
          </p:cNvPr>
          <p:cNvSpPr txBox="1"/>
          <p:nvPr/>
        </p:nvSpPr>
        <p:spPr>
          <a:xfrm>
            <a:off x="132346" y="3399837"/>
            <a:ext cx="6874846" cy="3251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Podziękowania i wyrazy uznania dla organizatorów: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Dyrekcji Szkoły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Grona Pedagogicznego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Stowarzyszenia Przyjaciół Szkoły Podstawowej nr 1 im. Hetmana Stanisława Koniecpolskiego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Koniecpolu „Jedynka”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oraz uczniów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EAB3B513-B9F0-E859-07FA-A107B10E4F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8" y="1440694"/>
            <a:ext cx="2995962" cy="1770729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D847E1E1-FED1-2B6B-9C83-00BE06DB0C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30" y="1440695"/>
            <a:ext cx="2902816" cy="177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225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5A0FE-26EE-C263-16F7-199688ABB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FA5CF612-9E0F-B913-C5FA-1D902729EF8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5BE2C886-447A-819C-4E94-3DB617CDA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20 czerwca nad zalewem odbyły się „Wianki 2025”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75062D5-B195-0A57-B16F-49D8E1B76B78}"/>
              </a:ext>
            </a:extLst>
          </p:cNvPr>
          <p:cNvSpPr txBox="1"/>
          <p:nvPr/>
        </p:nvSpPr>
        <p:spPr>
          <a:xfrm>
            <a:off x="353932" y="1011301"/>
            <a:ext cx="5624383" cy="4934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Publiczność obejrzała program artystyczny w reżyserii Roberta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Dorosławskiego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inspirowany tradycją Nocy Świętojańskiej – pełen muzyki, tańca i nastrojowych scen.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scenie wystąpili: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Śródmiejski Zespół Śpiewaczy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Częstochowy,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grupy teatralne: Babiniec i Sztama,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Mażoretki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Astoria,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wokalistki Studia Piosenki Domu Kultury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928D1A01-E211-5F0C-1BAC-A21049AEAD92}"/>
              </a:ext>
            </a:extLst>
          </p:cNvPr>
          <p:cNvSpPr txBox="1"/>
          <p:nvPr/>
        </p:nvSpPr>
        <p:spPr>
          <a:xfrm>
            <a:off x="385261" y="5925562"/>
            <a:ext cx="11452807" cy="861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Podziękowania dla organizatora, reżysera</a:t>
            </a:r>
            <a:r>
              <a:rPr lang="pl-PL" sz="2400" b="1" kern="1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 wykonawców za zaangażowanie</a:t>
            </a:r>
            <a:br>
              <a:rPr lang="pl-PL" sz="2400" b="1" kern="1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 serce włożone w przygotowania tego pięknego wydarzenia.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867BC56C-1394-2F7C-97B6-208D77A8F3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686" y="1258321"/>
            <a:ext cx="5348621" cy="373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867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AB9A3-9EB6-B6C1-E52A-353C93106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1137F932-DB2B-3EFF-7DB9-9D768F537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081" y="2562178"/>
            <a:ext cx="4232366" cy="282157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3D5BB313-D554-A981-BC17-3CCC63DD779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766B540E-9AD0-CCC9-C4D1-9BF4C63D6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21 czerwca w Rudnikach-Kolonii odbyło się wspaniałe wydarzenie pn. „Grabienie siana na św. Jana”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E4FA2B9-6DF6-0368-0291-D570988FC715}"/>
              </a:ext>
            </a:extLst>
          </p:cNvPr>
          <p:cNvSpPr txBox="1"/>
          <p:nvPr/>
        </p:nvSpPr>
        <p:spPr>
          <a:xfrm>
            <a:off x="238126" y="2960623"/>
            <a:ext cx="558495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pl-PL" sz="2400" b="1" dirty="0">
                <a:solidFill>
                  <a:srgbClr val="002060"/>
                </a:solidFill>
              </a:rPr>
              <a:t>P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odziękowania dla organizatorów:</a:t>
            </a:r>
          </a:p>
          <a:p>
            <a:pPr marL="342900" indent="-342900" algn="l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Sołtysa Lecha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Gieronia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 </a:t>
            </a:r>
          </a:p>
          <a:p>
            <a:pPr marL="342900" indent="-342900" algn="l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Rady Sołeckiej Rudnik-Kolonia</a:t>
            </a:r>
          </a:p>
          <a:p>
            <a:pPr marL="342900" indent="-342900" algn="l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KGW Kuźnica Grodziska</a:t>
            </a:r>
          </a:p>
          <a:p>
            <a:pPr marL="342900" indent="-342900" algn="l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KGW „Pod Strzechą”</a:t>
            </a:r>
          </a:p>
          <a:p>
            <a:pPr marL="342900" indent="-342900" algn="l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Grupy Senioralnej „Sąsiedzi zza miedzy”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OSP Kuźnica Grodziska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l-PL" sz="2400" b="1" dirty="0">
                <a:solidFill>
                  <a:srgbClr val="002060"/>
                </a:solidFill>
              </a:rPr>
              <a:t>Mieszkańców sołectwa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Wystąpił również dziecięcy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zespół „Mały Koniecpol”.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8731B1C-D149-2737-E2C1-BD7F609AA486}"/>
              </a:ext>
            </a:extLst>
          </p:cNvPr>
          <p:cNvSpPr txBox="1"/>
          <p:nvPr/>
        </p:nvSpPr>
        <p:spPr>
          <a:xfrm>
            <a:off x="335478" y="1361849"/>
            <a:ext cx="10975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Sianokosy - piękne, żywe nawiązanie do tradycji, piękna oprawa, świetna organizacja, pokazy dawnych prac polowych, przejazdy wozem, śpiewy i tańce – wszystko w klimacie wiejskiego świętowania!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1305B78B-4F2F-902C-538B-B751ED95ED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972" y="4504623"/>
            <a:ext cx="3810901" cy="224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105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279" y="1676357"/>
            <a:ext cx="10105442" cy="9420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WYBRANE INWESTYCJE</a:t>
            </a:r>
            <a:r>
              <a:rPr lang="pl-PL" sz="5400" b="1" dirty="0">
                <a:solidFill>
                  <a:srgbClr val="002060"/>
                </a:solidFill>
                <a:cs typeface="Calibri" panose="020F0502020204030204" pitchFamily="34" charset="0"/>
              </a:rPr>
              <a:t> GMINNE</a:t>
            </a:r>
            <a:endParaRPr kumimoji="0" lang="pl-PL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3" name="Strzałka w dół 4">
            <a:extLst>
              <a:ext uri="{FF2B5EF4-FFF2-40B4-BE49-F238E27FC236}">
                <a16:creationId xmlns:a16="http://schemas.microsoft.com/office/drawing/2014/main" id="{CEF528E8-C02F-E3A1-19F5-BEE84657FDB4}"/>
              </a:ext>
            </a:extLst>
          </p:cNvPr>
          <p:cNvSpPr/>
          <p:nvPr/>
        </p:nvSpPr>
        <p:spPr>
          <a:xfrm>
            <a:off x="5024387" y="3686476"/>
            <a:ext cx="1874368" cy="2903052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trzałka w dół 4">
            <a:extLst>
              <a:ext uri="{FF2B5EF4-FFF2-40B4-BE49-F238E27FC236}">
                <a16:creationId xmlns:a16="http://schemas.microsoft.com/office/drawing/2014/main" id="{266FEE5C-3C27-1CA1-EA06-9235969262EF}"/>
              </a:ext>
            </a:extLst>
          </p:cNvPr>
          <p:cNvSpPr/>
          <p:nvPr/>
        </p:nvSpPr>
        <p:spPr>
          <a:xfrm>
            <a:off x="2135204" y="3078480"/>
            <a:ext cx="1874368" cy="2903052"/>
          </a:xfrm>
          <a:prstGeom prst="downArrow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34531822-ED29-C0B5-DD76-5BB8535B9A87}"/>
              </a:ext>
            </a:extLst>
          </p:cNvPr>
          <p:cNvSpPr/>
          <p:nvPr/>
        </p:nvSpPr>
        <p:spPr>
          <a:xfrm>
            <a:off x="7496475" y="2934101"/>
            <a:ext cx="1874368" cy="290305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2998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8D995B72-C097-18F5-C0C3-D073B95200F6}"/>
              </a:ext>
            </a:extLst>
          </p:cNvPr>
          <p:cNvSpPr txBox="1"/>
          <p:nvPr/>
        </p:nvSpPr>
        <p:spPr>
          <a:xfrm>
            <a:off x="589960" y="1953378"/>
            <a:ext cx="668866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 koniec lutego podpisano umowę z wykonawcą robót budowlanych. Zadanie zrealizowano w terminie. </a:t>
            </a:r>
          </a:p>
          <a:p>
            <a:pPr lvl="0">
              <a:defRPr/>
            </a:pPr>
            <a:endParaRPr lang="pl-PL" sz="2800" b="1" dirty="0">
              <a:solidFill>
                <a:srgbClr val="002060"/>
              </a:solidFill>
              <a:latin typeface="Calibri"/>
            </a:endParaRPr>
          </a:p>
          <a:p>
            <a:pPr lvl="0"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Wybudowano </a:t>
            </a:r>
            <a:r>
              <a:rPr lang="pl-PL" sz="2800" b="1" dirty="0">
                <a:solidFill>
                  <a:srgbClr val="002060"/>
                </a:solidFill>
              </a:rPr>
              <a:t>blisko 500 </a:t>
            </a:r>
            <a:r>
              <a:rPr lang="pl-PL" sz="2800" b="1" dirty="0" err="1">
                <a:solidFill>
                  <a:srgbClr val="002060"/>
                </a:solidFill>
              </a:rPr>
              <a:t>mb</a:t>
            </a:r>
            <a:r>
              <a:rPr lang="pl-PL" sz="2800" b="1" dirty="0">
                <a:solidFill>
                  <a:srgbClr val="002060"/>
                </a:solidFill>
              </a:rPr>
              <a:t> sieci wodociągowej i 12 szt. podłączeń.</a:t>
            </a:r>
          </a:p>
          <a:p>
            <a:pPr lvl="0">
              <a:defRPr/>
            </a:pPr>
            <a:endParaRPr lang="pl-PL" sz="2800" b="1" dirty="0">
              <a:solidFill>
                <a:srgbClr val="002060"/>
              </a:solidFill>
              <a:latin typeface="Calibri"/>
            </a:endParaRPr>
          </a:p>
          <a:p>
            <a:pPr lvl="0"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</a:t>
            </a:r>
            <a:r>
              <a:rPr kumimoji="0" lang="pl-PL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umowy brutto: </a:t>
            </a:r>
            <a:r>
              <a:rPr kumimoji="0" lang="pl-PL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120 540,00 </a:t>
            </a:r>
            <a:r>
              <a:rPr lang="pl-PL" sz="2800" b="1" dirty="0">
                <a:solidFill>
                  <a:srgbClr val="FF0000"/>
                </a:solidFill>
                <a:latin typeface="Calibri"/>
              </a:rPr>
              <a:t>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wodociągu wraz z przyłączami do działek gminnych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Radoszewnicy ul. Borkowa – inwestycję zakończono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F97B7DD-670F-6C80-243C-6038CFBBAA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184" y="1417320"/>
            <a:ext cx="3962400" cy="297180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AE2F595-3B40-AC94-16C7-283E138C89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184" y="3783427"/>
            <a:ext cx="3953256" cy="296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8283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6D7BB-EE2E-18B1-72F9-41B85B4FB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34ED7CA6-FDFE-5A67-9B62-B43365258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637" y="1566512"/>
            <a:ext cx="5643609" cy="3229276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AEEAB4B-46D8-D9BD-94FC-539B5C254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8FAC019-0D95-AFF2-9A7A-1A050C72B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81697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wielorodzinnego budynku mieszkalnego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prz</a:t>
            </a:r>
            <a:r>
              <a:rPr lang="pl-PL" sz="3600" b="1" dirty="0">
                <a:solidFill>
                  <a:srgbClr val="002060"/>
                </a:solidFill>
              </a:rPr>
              <a:t>y ul. Słonecznej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ramach SIM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C5FF150-1506-BED8-1017-41DA979B9C80}"/>
              </a:ext>
            </a:extLst>
          </p:cNvPr>
          <p:cNvSpPr txBox="1"/>
          <p:nvPr/>
        </p:nvSpPr>
        <p:spPr>
          <a:xfrm>
            <a:off x="603885" y="1660783"/>
            <a:ext cx="5152021" cy="48320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</a:rPr>
              <a:t>Prace nabrały tempa – zakończono już wznoszenie ścian parteru, a obecnie wykonano strop i rozpoczęto budowę pierwszego piętra.</a:t>
            </a:r>
          </a:p>
          <a:p>
            <a:endParaRPr lang="pl-PL" sz="2800" b="1" dirty="0">
              <a:solidFill>
                <a:srgbClr val="002060"/>
              </a:solidFill>
            </a:endParaRPr>
          </a:p>
          <a:p>
            <a:r>
              <a:rPr lang="pl-PL" sz="2800" b="1" dirty="0">
                <a:solidFill>
                  <a:srgbClr val="002060"/>
                </a:solidFill>
              </a:rPr>
              <a:t>Wykonawcą robót jest Grupa AMB Budownictwo Sp. z o.o. z siedzibą w Olesznie.  Wartość zadania inwestycyjnego wynosi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FF0000"/>
                </a:solidFill>
              </a:rPr>
              <a:t>9 934 782,00 PLN </a:t>
            </a:r>
            <a:r>
              <a:rPr lang="pl-PL" sz="2800" b="1" dirty="0">
                <a:solidFill>
                  <a:srgbClr val="002060"/>
                </a:solidFill>
              </a:rPr>
              <a:t>brutto.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9D4DE62-0454-0AD9-4600-494ACDC6DE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949" y="3820195"/>
            <a:ext cx="5689324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7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386" y="4153471"/>
            <a:ext cx="8608100" cy="1107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WYDARZENIA GMINNE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2BDB3CCD-8EF0-9A7A-B31A-A40667ABF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9996" y="4153471"/>
            <a:ext cx="9092004" cy="270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347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9FF51-CD43-35A3-800C-113AF4795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A82CE5E0-B59E-A538-C756-FFFB54F8A2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626" y="2355153"/>
            <a:ext cx="2156059" cy="10156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840167A-6715-6264-0031-233C0B470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194" y="819230"/>
            <a:ext cx="6097303" cy="4496995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4C52C312-030B-5D54-E303-4A4643EB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211557A0-3D5E-6FDE-7642-134373CDA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379" y="111725"/>
            <a:ext cx="1190645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Założenia - wielorodzinny budynek mieszkalny w ramach SIM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D95D216F-21DA-909C-9090-CDCF013CC0A2}"/>
              </a:ext>
            </a:extLst>
          </p:cNvPr>
          <p:cNvSpPr txBox="1"/>
          <p:nvPr/>
        </p:nvSpPr>
        <p:spPr>
          <a:xfrm>
            <a:off x="33513" y="1150023"/>
            <a:ext cx="557864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pl-PL" sz="2800" b="1" dirty="0">
                <a:solidFill>
                  <a:srgbClr val="002060"/>
                </a:solidFill>
                <a:effectLst/>
              </a:rPr>
              <a:t>W budynku powstanie 28 mieszkań - od jedno do czteropokojowych,</a:t>
            </a:r>
            <a:br>
              <a:rPr lang="pl-PL" sz="2800" b="1" dirty="0">
                <a:solidFill>
                  <a:srgbClr val="002060"/>
                </a:solidFill>
                <a:effectLst/>
              </a:rPr>
            </a:br>
            <a:r>
              <a:rPr lang="pl-PL" sz="2800" b="1" dirty="0">
                <a:solidFill>
                  <a:srgbClr val="002060"/>
                </a:solidFill>
                <a:effectLst/>
              </a:rPr>
              <a:t>o powierzchni od 35 do 70 m².</a:t>
            </a:r>
          </a:p>
          <a:p>
            <a:pPr algn="l">
              <a:buNone/>
            </a:pPr>
            <a:r>
              <a:rPr lang="pl-PL" sz="2800" b="1" dirty="0">
                <a:solidFill>
                  <a:srgbClr val="002060"/>
                </a:solidFill>
                <a:effectLst/>
              </a:rPr>
              <a:t>W otoczeniu zaplanowano przestrzenie dla pieszych, pojazdów, jaki i miejsce do zabawy dla najmłodszych mieszkańców. </a:t>
            </a:r>
          </a:p>
          <a:p>
            <a:pPr algn="l">
              <a:buNone/>
            </a:pPr>
            <a:r>
              <a:rPr lang="pl-PL" sz="2800" b="1" dirty="0">
                <a:solidFill>
                  <a:srgbClr val="002060"/>
                </a:solidFill>
                <a:effectLst/>
              </a:rPr>
              <a:t>Termin realizacji przedsięwzięcia to 12 miesięcy od dnia podpisania umowy, czyli do końca lutego 2026 r. </a:t>
            </a:r>
          </a:p>
          <a:p>
            <a:pPr algn="l"/>
            <a:r>
              <a:rPr lang="pl-PL" sz="2800" b="1" dirty="0">
                <a:solidFill>
                  <a:srgbClr val="002060"/>
                </a:solidFill>
                <a:effectLst/>
              </a:rPr>
              <a:t>Najem lokali planowany jest od marca 2026 roku.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A997CFA-3D82-E939-DE41-CF81650D54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000" y="2985454"/>
            <a:ext cx="2848954" cy="233077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EDBEC45-803E-FAF4-8815-43E950E70D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403" y="2985454"/>
            <a:ext cx="4055094" cy="2391945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5D446D4E-982D-8D89-92E1-F6DC596DC7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77" y="4466777"/>
            <a:ext cx="4932020" cy="227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20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1786F-8B96-35BD-7F7E-92E13DA80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F2471293-46DA-9B33-6400-D714531672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357" y="4273616"/>
            <a:ext cx="3542097" cy="250967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A952767B-F90B-CB07-57A1-1B813972FE0E}"/>
              </a:ext>
            </a:extLst>
          </p:cNvPr>
          <p:cNvSpPr txBox="1"/>
          <p:nvPr/>
        </p:nvSpPr>
        <p:spPr>
          <a:xfrm>
            <a:off x="182880" y="170330"/>
            <a:ext cx="11790947" cy="13849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Zasady najmu lokali w nowobudowanym budynku mieszkalnym Koniecpolu przy ul. Słonecznej w Koniecpolu znajdują się na stronie gminy www.koniecpol.pl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31F5EE8-B0D1-BBAD-F3A0-4A812C01F709}"/>
              </a:ext>
            </a:extLst>
          </p:cNvPr>
          <p:cNvSpPr txBox="1"/>
          <p:nvPr/>
        </p:nvSpPr>
        <p:spPr>
          <a:xfrm>
            <a:off x="0" y="1632328"/>
            <a:ext cx="1197382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 maja 2025 r. w Dzienniku Urzędowym Województwa Śląskiego została opublikowana uchwała w sprawie przyjęcia „</a:t>
            </a:r>
            <a:r>
              <a:rPr kumimoji="0" lang="pl-PL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Zasad przeprowadzania w Gminie Koniecpol naboru wniosków o zawarcie umowy najmu lokalu mieszkalnego, w tym określenia kryteriów pierwszeństwa, zasad przeprowadzania oceny punktowej oraz wysokości obowiązkowej kaucji dla mieszkań budowanych z wykorzystaniem finansowania zwrotnego i wsparcia z Funduszu Dopłat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Osoby zainteresowane najmem lokali mogą zapoznać się</a:t>
            </a:r>
            <a:b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wyżej wskazanym dokumentem.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F0E52FF5-BD64-8B52-ED86-60B48A8B9C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1258">
            <a:off x="3986762" y="4739870"/>
            <a:ext cx="4375497" cy="195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200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2B70D-0B92-4569-1D8D-9409EAFDD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429D9510-5A42-CEB7-9FF6-72E1505C1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056" y="151135"/>
            <a:ext cx="11653888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energooszczędnego oświetlenia ulicznego z infrastrukturą towarzyszącą – wykonawcy wybrani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70E1AFDE-CFF7-EA70-4D00-36CED7F86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1" y="1397600"/>
            <a:ext cx="101060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Jeden duży projekt inwestycyjny z podziałem na 2 części: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4597E7FB-41C5-7B39-CC95-10D9F1A19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8151" y="2912437"/>
            <a:ext cx="962977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Oświetlenie w ramach 6 zadań i 6 lokalizacji na terenie miasta i gminy Koniecpol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6D2EE703-F87E-2733-4D94-08A8F00F4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6" y="4350350"/>
            <a:ext cx="844867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Roboty drogowe w </a:t>
            </a:r>
            <a:r>
              <a:rPr lang="pl-PL" sz="3600" b="1" dirty="0">
                <a:solidFill>
                  <a:srgbClr val="002060"/>
                </a:solidFill>
              </a:rPr>
              <a:t> ramach 3 zadań i 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 lokalizacji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B6BB836A-AFD2-45D7-CC39-DF2F799F088A}"/>
              </a:ext>
            </a:extLst>
          </p:cNvPr>
          <p:cNvSpPr/>
          <p:nvPr/>
        </p:nvSpPr>
        <p:spPr>
          <a:xfrm rot="16200000">
            <a:off x="510574" y="2622755"/>
            <a:ext cx="1303261" cy="198089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Strzałka w dół 4">
            <a:extLst>
              <a:ext uri="{FF2B5EF4-FFF2-40B4-BE49-F238E27FC236}">
                <a16:creationId xmlns:a16="http://schemas.microsoft.com/office/drawing/2014/main" id="{9916F44D-E50B-97F8-41E3-7EE46BB8A13A}"/>
              </a:ext>
            </a:extLst>
          </p:cNvPr>
          <p:cNvSpPr/>
          <p:nvPr/>
        </p:nvSpPr>
        <p:spPr>
          <a:xfrm rot="16200000">
            <a:off x="1960422" y="4093049"/>
            <a:ext cx="1303261" cy="198089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55F7558D-634D-CF0D-DE17-C1E1C6B1E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8644" y="6122089"/>
            <a:ext cx="4207694" cy="584775"/>
          </a:xfrm>
          <a:prstGeom prst="rect">
            <a:avLst/>
          </a:prstGeom>
          <a:solidFill>
            <a:srgbClr val="92D050"/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inwestycji</a:t>
            </a:r>
          </a:p>
        </p:txBody>
      </p:sp>
      <p:sp>
        <p:nvSpPr>
          <p:cNvPr id="6" name="Strzałka w dół 4">
            <a:extLst>
              <a:ext uri="{FF2B5EF4-FFF2-40B4-BE49-F238E27FC236}">
                <a16:creationId xmlns:a16="http://schemas.microsoft.com/office/drawing/2014/main" id="{DCC0DDBC-C73F-7A92-7F64-E7292F325BE3}"/>
              </a:ext>
            </a:extLst>
          </p:cNvPr>
          <p:cNvSpPr/>
          <p:nvPr/>
        </p:nvSpPr>
        <p:spPr>
          <a:xfrm>
            <a:off x="6038644" y="5621799"/>
            <a:ext cx="1328788" cy="845676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51E3B324-B348-B342-F474-BFD4C5CF63F4}"/>
              </a:ext>
            </a:extLst>
          </p:cNvPr>
          <p:cNvSpPr txBox="1"/>
          <p:nvPr/>
        </p:nvSpPr>
        <p:spPr>
          <a:xfrm>
            <a:off x="171758" y="5686932"/>
            <a:ext cx="5634682" cy="1959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Wartość robót brutto: </a:t>
            </a:r>
            <a:r>
              <a:rPr lang="pl-PL" sz="26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1 653 878,42 PLN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Dofinansowanie: </a:t>
            </a:r>
            <a:r>
              <a:rPr lang="pl-PL" sz="2600" b="1" dirty="0">
                <a:solidFill>
                  <a:srgbClr val="FF0000"/>
                </a:solidFill>
              </a:rPr>
              <a:t>1 620 800,85 PLN </a:t>
            </a:r>
            <a:r>
              <a:rPr lang="pl-PL" sz="2400" b="1" dirty="0">
                <a:solidFill>
                  <a:srgbClr val="FF0000"/>
                </a:solidFill>
              </a:rPr>
              <a:t>(98%)</a:t>
            </a:r>
            <a:r>
              <a:rPr lang="pl-PL" sz="2400" dirty="0">
                <a:solidFill>
                  <a:srgbClr val="FF0000"/>
                </a:solidFill>
              </a:rPr>
              <a:t> </a:t>
            </a:r>
            <a:br>
              <a:rPr lang="pl-PL" sz="2400" dirty="0"/>
            </a:b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78572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218CC-FA56-C0F2-6A2B-E7077E0BE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14A8E5B1-7A57-FE60-4B54-8CFDE0F76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587" y="115504"/>
            <a:ext cx="11964202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i="0" dirty="0">
                <a:solidFill>
                  <a:srgbClr val="002060"/>
                </a:solidFill>
                <a:effectLst/>
                <a:latin typeface="+mn-lt"/>
              </a:rPr>
              <a:t>Budowa energooszczędnego oświetlenia ulicznego z infrastrukturą towarzyszącą</a:t>
            </a:r>
            <a:r>
              <a:rPr lang="pl-PL" b="1" dirty="0">
                <a:solidFill>
                  <a:srgbClr val="002060"/>
                </a:solidFill>
                <a:latin typeface="+mn-lt"/>
              </a:rPr>
              <a:t> – wykonawcy wybrani w podziale na 2 części</a:t>
            </a:r>
            <a:endParaRPr kumimoji="0" lang="pl-PL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21C3987-BA37-6868-167D-BE85E9C097AB}"/>
              </a:ext>
            </a:extLst>
          </p:cNvPr>
          <p:cNvSpPr txBox="1"/>
          <p:nvPr/>
        </p:nvSpPr>
        <p:spPr>
          <a:xfrm>
            <a:off x="257175" y="1088600"/>
            <a:ext cx="11677650" cy="5769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2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Część nr 1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Budowa energooszczędnego oświetlenia ulicznego w lokalizacjach: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Budowa oświetlenia ulicznego w miejscowości Piaski,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Budowa oświetlenia ulicznego w miejscowości Kuźnica Grodziska przy ul. Łąkowej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Budowa oświetlenia ulicznego w Koniecpolu przy ul. Nad Brudną Wodą – odcinek od skrzyżowania z ul. Chrząstowską do mostu na rzece Pilicy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Budowa oświetlenia ulicznego w Koniecpolu przy ul. Nad Brudną Wodą – odcinek od skrzyżowania z ul. Rzeczną do mostu na rzece Pilicy,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5) Budowa oświetlania ulicznego w Koniecpolu – ul. Rzeczna, odcinek od skrzyżowania z ul. Słowackiego do istniejącego oświetlenia,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6) Budowa oświetlenia ulicznego w Koniecpolu przy ul.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Tarchalskiego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Strzałka w dół 4">
            <a:extLst>
              <a:ext uri="{FF2B5EF4-FFF2-40B4-BE49-F238E27FC236}">
                <a16:creationId xmlns:a16="http://schemas.microsoft.com/office/drawing/2014/main" id="{DA0B7278-2491-7A33-CBF6-0B568C7435E1}"/>
              </a:ext>
            </a:extLst>
          </p:cNvPr>
          <p:cNvSpPr/>
          <p:nvPr/>
        </p:nvSpPr>
        <p:spPr>
          <a:xfrm>
            <a:off x="2243087" y="1288625"/>
            <a:ext cx="1538337" cy="987849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67648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770D2-8FF7-9E07-2553-643DC5AB2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3301158F-88F9-FD8F-70AF-A68D8A027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587" y="115504"/>
            <a:ext cx="11964202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energooszczędnego oświetlenia ulicznego z infrastrukturą towarzyszącą – wykonawcy wybrani w podziale na 2 części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6F3534E-D41B-136C-292A-FAF2ADCB7146}"/>
              </a:ext>
            </a:extLst>
          </p:cNvPr>
          <p:cNvSpPr txBox="1"/>
          <p:nvPr/>
        </p:nvSpPr>
        <p:spPr>
          <a:xfrm>
            <a:off x="400050" y="1447813"/>
            <a:ext cx="11391900" cy="51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2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Część nr 2: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pl-PL" sz="32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Budowa infrastruktury towarzyszącej – chodniki, ścieżka rowerowa oraz droga dla pieszych i rowerów, obejmująca budowę infrastruktury drogowej w następującym zakresie: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Przebudowa ul. Nad Brudną Wodą w Koniecpolu poprzez budowę drogi dla pieszych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rowerów,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Przebudowa ulicy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Tarchalskiego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długości ok. 225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zakresie budowy prawostronnego chodnika i zjazdów do posesji,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Rozbudowa fragmentu drogi gminnej ul. Nad Brudną Wodą na odcinku o długości ok. 140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(od skrzyżowania z ul. Rzeczną do mostu na rzece Pilicy).</a:t>
            </a:r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D3B6B2D8-C79E-B24B-FAB0-8A2D0D79C66D}"/>
              </a:ext>
            </a:extLst>
          </p:cNvPr>
          <p:cNvSpPr/>
          <p:nvPr/>
        </p:nvSpPr>
        <p:spPr>
          <a:xfrm>
            <a:off x="2087579" y="1754505"/>
            <a:ext cx="1446196" cy="855345"/>
          </a:xfrm>
          <a:prstGeom prst="downArrow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88159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ACE75-F8BA-0BC4-BF70-3BB64E930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27DDF3-6422-3481-5BAE-F7A171FF3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E1286946-C0D9-D37E-556D-318224D4F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Ulica Nad Brudną Wodą – trwają prace drogowe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3C7D381A-A315-561F-8A42-CE27B720643D}"/>
              </a:ext>
            </a:extLst>
          </p:cNvPr>
          <p:cNvSpPr txBox="1"/>
          <p:nvPr/>
        </p:nvSpPr>
        <p:spPr>
          <a:xfrm>
            <a:off x="152400" y="825195"/>
            <a:ext cx="7134226" cy="6427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część większego projektu wspomnianego wcześniej.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ramach robót  na ul. Nad Brudną Wodą przewidziano: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budowę nowej nawierzchni mineralno-bitumicznej dla pieszych i rowerzystów,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wykonanie pasa buforowego i ścieku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przykrawężnikowego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kostki betonowej,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budowę nowego prawostronnego chodnika,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rozbiórkę istniejącego lewostronnego chodnika i wykonanie w jego miejscu ścieżki rowerowej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betonu asfaltowego,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montaż wpustów ulicznych oraz barier ochronnych,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zagospodarowanie skarp – humusowanie i obsiew.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680ECFE-87E8-023D-439A-C668E0DCDE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26" y="1944088"/>
            <a:ext cx="4667248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415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8872E-EF53-3766-10DC-E81CD430A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D521D7-F4E9-A785-0ED5-94AFA8308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290A794B-459E-AC2B-9DD1-1A54392E8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Ulica Nad Brudną Wodą – obecny stan realizacji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20618B-9A34-94F5-FEF2-2E8E971D72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1944088"/>
            <a:ext cx="5886450" cy="43815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E2FB624-93EF-75F1-6176-A3103FF4F8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8" y="1323975"/>
            <a:ext cx="5762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052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7667C69E-65DD-7812-9900-5537A84175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515" y="3781425"/>
            <a:ext cx="4162425" cy="296485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Przebudowa ulicy Szkolnej w Koniecpolu – inwestycja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w trakcie realizacji</a:t>
            </a:r>
            <a:endParaRPr kumimoji="0" lang="pl-PL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30522BF-B6F8-5593-E742-5B0BFCFC3106}"/>
              </a:ext>
            </a:extLst>
          </p:cNvPr>
          <p:cNvSpPr txBox="1"/>
          <p:nvPr/>
        </p:nvSpPr>
        <p:spPr>
          <a:xfrm>
            <a:off x="457201" y="1466560"/>
            <a:ext cx="6140064" cy="5305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jedna z największych gminnych inwestycji drogowych w Koniecpolu obejmująca</a:t>
            </a:r>
            <a:r>
              <a:rPr kumimoji="0" lang="pl-PL" sz="2400" b="1" i="0" u="none" strike="noStrike" kern="1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odcinek o łącznej długości </a:t>
            </a:r>
            <a:r>
              <a:rPr kumimoji="0" lang="pl-PL" sz="2400" b="1" i="0" u="none" strike="noStrike" kern="1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2 268 </a:t>
            </a:r>
            <a:r>
              <a:rPr kumimoji="0" lang="pl-PL" sz="2400" b="1" i="0" u="none" strike="noStrike" kern="1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Realizowana jest przekładka istniejącego uzbrojenia terenu, budowa ciepłociągu z przyłączami, budowa chodnika i ścieżek rowerowych, budowa zbiorników na deszczówkę, budowa wjazdów.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 robót wynosi: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12 036 002,76 PLN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Dofinansowanie: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6 356 552,75 PLN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Planowane zakończenie inwestycji: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2026 rok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D4E3592-CE06-43F7-0B17-8B32A0607D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103" y="1476375"/>
            <a:ext cx="46672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0975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38A00700-4483-303A-0200-AC6606178C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1690688"/>
            <a:ext cx="5562600" cy="4162424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Szkolnej w Koniecpolu – inwestycja </a:t>
            </a:r>
            <a:b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</a:b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w trakcie realizacji</a:t>
            </a:r>
            <a:endParaRPr lang="pl-PL" sz="3600" b="1" dirty="0">
              <a:solidFill>
                <a:srgbClr val="002060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636B674-9CEE-FF6E-8B88-6FCBDB3FE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5" y="2171700"/>
            <a:ext cx="7543800" cy="449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916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BDE9C3D3-8925-1E00-8D35-BE389F9C2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617" y="2386584"/>
            <a:ext cx="6744566" cy="3707108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i rozbudowa układu drogowego w Koniecpolu obejmującego ul. Wesoła, Willowa, topolowa, Bukowa, Akacjowa, Brzozowa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160817" y="2046974"/>
            <a:ext cx="50484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</a:rPr>
              <a:t>W dniu 26 maja br. podpisano umowę o dofinansowanie inwestycji                     z Rządowego Funduszu Rozwoju Dróg – edycja 2025. 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Kwota dofinasowania: 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FF0000"/>
                </a:solidFill>
              </a:rPr>
              <a:t>5 011 176,00 PLN.</a:t>
            </a:r>
          </a:p>
          <a:p>
            <a:pPr algn="just"/>
            <a:endParaRPr lang="pl-PL" sz="1200" b="1" i="0" dirty="0">
              <a:solidFill>
                <a:srgbClr val="336699"/>
              </a:solidFill>
              <a:effectLst/>
            </a:endParaRPr>
          </a:p>
          <a:p>
            <a:pPr algn="just"/>
            <a:r>
              <a:rPr lang="pl-PL" sz="2400" b="1" i="0" dirty="0">
                <a:solidFill>
                  <a:srgbClr val="002060"/>
                </a:solidFill>
                <a:effectLst/>
              </a:rPr>
              <a:t>Postepowanie o udzielenie zamówienia publicznego zostało wszczęte w dniu </a:t>
            </a:r>
            <a:r>
              <a:rPr lang="pl-PL" sz="2400" b="1" i="0" dirty="0">
                <a:solidFill>
                  <a:srgbClr val="FF0000"/>
                </a:solidFill>
                <a:effectLst/>
              </a:rPr>
              <a:t>25.06.2025 r.</a:t>
            </a:r>
          </a:p>
          <a:p>
            <a:pPr algn="just"/>
            <a:endParaRPr lang="pl-PL" sz="1200" b="1" dirty="0">
              <a:solidFill>
                <a:srgbClr val="002060"/>
              </a:solidFill>
            </a:endParaRPr>
          </a:p>
          <a:p>
            <a:pPr algn="just"/>
            <a:r>
              <a:rPr lang="pl-PL" sz="2400" b="1" dirty="0">
                <a:solidFill>
                  <a:srgbClr val="002060"/>
                </a:solidFill>
              </a:rPr>
              <a:t>Składanie ofert do dnia </a:t>
            </a:r>
            <a:r>
              <a:rPr lang="pl-PL" sz="2400" b="1" dirty="0">
                <a:solidFill>
                  <a:srgbClr val="FF0000"/>
                </a:solidFill>
              </a:rPr>
              <a:t>11.07.2025 r.</a:t>
            </a:r>
            <a:r>
              <a:rPr lang="pl-PL" sz="2400" b="1" dirty="0">
                <a:solidFill>
                  <a:srgbClr val="002060"/>
                </a:solidFill>
              </a:rPr>
              <a:t> do godz. </a:t>
            </a:r>
            <a:r>
              <a:rPr lang="pl-PL" sz="2400" b="1" dirty="0">
                <a:solidFill>
                  <a:srgbClr val="FF0000"/>
                </a:solidFill>
              </a:rPr>
              <a:t>10.00</a:t>
            </a:r>
            <a:endParaRPr lang="pl-PL" sz="2400" b="1" i="0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25910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B1EBF-4AF1-9E62-204A-8416CED4F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286C5C1B-B9D6-B354-4FC0-D2BF485ED8AB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2">
            <a:extLst>
              <a:ext uri="{FF2B5EF4-FFF2-40B4-BE49-F238E27FC236}">
                <a16:creationId xmlns:a16="http://schemas.microsoft.com/office/drawing/2014/main" id="{68CDDC56-D574-FD11-8A91-87DFF0D43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945" y="111725"/>
            <a:ext cx="115919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4 kwietnia w Centrum Społeczno-Kulturalnym odbył się konkurs wiedzy o literaturze, „Aleksander Fredro dzieciom” z udziałem przedszkolaków z gminy Koniecpol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1645804-4255-6EB8-6FFC-3BB1C8CF60E3}"/>
              </a:ext>
            </a:extLst>
          </p:cNvPr>
          <p:cNvSpPr txBox="1"/>
          <p:nvPr/>
        </p:nvSpPr>
        <p:spPr>
          <a:xfrm>
            <a:off x="305602" y="2045639"/>
            <a:ext cx="5142297" cy="4528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miejsce - Przedszkole nr 2 oraz Oddział Przedszkolny ze Szkoły Podstawowej w Rudnikach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 miejsce - Niepubliczne Przedszkole ,,Jaś i Małgosia„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III miejsce - Przedszkole nr 1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Organizatorem wydarzenia było Przedszkole nr 1 w Koniecpolu.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47B2CC6D-EE2C-33E8-BAF2-7CCA4D10D1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461" y="2510007"/>
            <a:ext cx="4518425" cy="325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181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3E40B218-BE63-8798-F83B-28CC77312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461"/>
            <a:ext cx="4884459" cy="579953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C5A8B0F-5CE2-90D4-8A36-BC180DCAC9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461"/>
            <a:ext cx="3462491" cy="3303989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09" y="144510"/>
            <a:ext cx="11840066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Kontynuacja przebudowy DW nr 786</a:t>
            </a:r>
            <a:endParaRPr kumimoji="0" lang="pl-PL" altLang="pl-PL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0D9E8F2-9AEA-1B4C-E4DE-3DE41FA0C6CE}"/>
              </a:ext>
            </a:extLst>
          </p:cNvPr>
          <p:cNvSpPr txBox="1"/>
          <p:nvPr/>
        </p:nvSpPr>
        <p:spPr>
          <a:xfrm>
            <a:off x="4884459" y="1530049"/>
            <a:ext cx="6988607" cy="462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Trwa przebudowa drogi wojewódzkiej nr 786 w miejscowości Stary Koniecpol. W ramach zadania realizowana jest kompleksowa przebudowa drogi do  wymagań nośności 115kN/oś. 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obejmuje również kompleksową przebudowę systemu odwodnienia, który z uwagi na budowę chodników ulega modyfikacji oraz przebudowę i usunięcie kolizji uzbrojenia terenu.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Wykonawcą robót drogowych będzie DROG-BUD Sp. z o.o. z Lubojenki. Wartość zadania wynosi ponad 40,50 mln zł.</a:t>
            </a:r>
          </a:p>
        </p:txBody>
      </p:sp>
    </p:spTree>
    <p:extLst>
      <p:ext uri="{BB962C8B-B14F-4D97-AF65-F5344CB8AC3E}">
        <p14:creationId xmlns:p14="http://schemas.microsoft.com/office/powerpoint/2010/main" val="9896200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0A720-8AE5-55BA-C631-FDDA864F5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00CEB6-B796-32A2-0C71-F23CEE3D6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BBB32F4-6855-942D-52AD-136888EDB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92166"/>
            <a:ext cx="11610373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Pozyskane dofinansowanie unijne – termomodernizacja hali sportowej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51B3A1F3-D0F5-3A13-A343-F38349E8C999}"/>
              </a:ext>
            </a:extLst>
          </p:cNvPr>
          <p:cNvSpPr txBox="1"/>
          <p:nvPr/>
        </p:nvSpPr>
        <p:spPr>
          <a:xfrm>
            <a:off x="594212" y="1292495"/>
            <a:ext cx="11235236" cy="1380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Termomodernizacja hali sportowej w Koniecpolu z dofinansowaniem ponad </a:t>
            </a:r>
            <a:r>
              <a:rPr lang="pl-PL" sz="24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4,3 mln zł.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oprócz modernizacji energetycznej zakłada wykorzystanie odnawialnych źródeł energii 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panele fotowoltaiczne 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71C7783-D4A7-F0EA-738A-B01E8558A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79" y="3050656"/>
            <a:ext cx="5011583" cy="334105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76B9179-B8B9-38ED-F16C-88D46E5C41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697" y="3070358"/>
            <a:ext cx="4982030" cy="332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0373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0A720-8AE5-55BA-C631-FDDA864F5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EE416A06-38AA-FD58-D48B-6BE6EAD951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96" y="2598114"/>
            <a:ext cx="3338387" cy="4210176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A00CEB6-B796-32A2-0C71-F23CEE3D6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BBB32F4-6855-942D-52AD-136888EDB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92166"/>
            <a:ext cx="11610373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Pozyskane dofinansowanie unijne – termomodernizacja hali sportowej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51B3A1F3-D0F5-3A13-A343-F38349E8C999}"/>
              </a:ext>
            </a:extLst>
          </p:cNvPr>
          <p:cNvSpPr txBox="1"/>
          <p:nvPr/>
        </p:nvSpPr>
        <p:spPr>
          <a:xfrm>
            <a:off x="856541" y="1337769"/>
            <a:ext cx="10618243" cy="1260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 czerwca w Urzędzie Marszałkowskim Województwa Śląskiego Gmina odebrała dokument potwierdzający pozyskane dofinansowanie i uprawniający do przygotowania postępowania przetargowego.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332800B-1D0D-830C-56C2-ACAFC88EF1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09" y="2773676"/>
            <a:ext cx="6469341" cy="385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682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82B7D-F357-C1CB-1EEC-C855011E5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E1980B-6B94-C2AE-9363-FCC01DBC1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DCAD454-40A6-E446-CE3F-FF544BD1E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Efektywność energetyczna budynków użyteczności publicznej w gminie Koniecpol – termomodernizacja Szkoły Podstawowej w Rudnikach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44FBEE4-BEC4-753E-9B60-279C58838E2C}"/>
              </a:ext>
            </a:extLst>
          </p:cNvPr>
          <p:cNvSpPr txBox="1"/>
          <p:nvPr/>
        </p:nvSpPr>
        <p:spPr>
          <a:xfrm>
            <a:off x="1381125" y="2339518"/>
            <a:ext cx="9944100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Projekt w ramach programu „Fundusze Europejskie dla Śląskiego 2021-2027” i Europejskiego Fundusz Rozwoju Regionalnego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Działanie: FESL.02.01-Efektywność energetyczna budynków użyteczności publicznej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0B5E385-559B-A997-30C7-525147E5AA00}"/>
              </a:ext>
            </a:extLst>
          </p:cNvPr>
          <p:cNvSpPr txBox="1"/>
          <p:nvPr/>
        </p:nvSpPr>
        <p:spPr>
          <a:xfrm>
            <a:off x="3114675" y="4885593"/>
            <a:ext cx="7486650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 pozytywnej ocenie formalnej.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 trakcie oceny merytorycznej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AB4CCFE-6464-A4C6-4AB1-735F5AD77FD1}"/>
              </a:ext>
            </a:extLst>
          </p:cNvPr>
          <p:cNvSpPr txBox="1"/>
          <p:nvPr/>
        </p:nvSpPr>
        <p:spPr>
          <a:xfrm>
            <a:off x="1381125" y="4885593"/>
            <a:ext cx="9220200" cy="12311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wybrany do dofinansowania (1 miejsce na liście rankingowej!)</a:t>
            </a:r>
          </a:p>
          <a:p>
            <a:pPr algn="ctr"/>
            <a:endParaRPr lang="pl-PL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Kwota dofinasowania: </a:t>
            </a:r>
            <a:r>
              <a:rPr lang="pl-PL" sz="2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2 492 870,20zł</a:t>
            </a:r>
          </a:p>
        </p:txBody>
      </p:sp>
    </p:spTree>
    <p:extLst>
      <p:ext uri="{BB962C8B-B14F-4D97-AF65-F5344CB8AC3E}">
        <p14:creationId xmlns:p14="http://schemas.microsoft.com/office/powerpoint/2010/main" val="10895782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A990A-E16D-6C8D-5CD1-ED4C8DC8A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3B0E66-F339-8184-AA12-51EAF93B6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24E6D9A-0C1E-7D5E-1DDC-46F8B643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Efektywność energetyczna budynków użyteczności publicznej w gminie Koniecpol – termomodernizacja Szkoły Podstawowej w Łysinach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4B1407B-B18F-BA56-20BE-7A1CB433954E}"/>
              </a:ext>
            </a:extLst>
          </p:cNvPr>
          <p:cNvSpPr txBox="1"/>
          <p:nvPr/>
        </p:nvSpPr>
        <p:spPr>
          <a:xfrm>
            <a:off x="1381125" y="2339518"/>
            <a:ext cx="9944100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w ramach programu „Fundusze Europejskie dla Śląskiego 2021-2027” i Europejskiego</a:t>
            </a: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Fundusz Rozwoju Regionalnego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Działanie: FESL.02.01-Efektywność energetyczna budynków użyteczności publicznej</a:t>
            </a:r>
            <a:endParaRPr lang="pl-PL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AB4CCFE-6464-A4C6-4AB1-735F5AD77FD1}"/>
              </a:ext>
            </a:extLst>
          </p:cNvPr>
          <p:cNvSpPr txBox="1"/>
          <p:nvPr/>
        </p:nvSpPr>
        <p:spPr>
          <a:xfrm>
            <a:off x="1381125" y="4885593"/>
            <a:ext cx="9220200" cy="12311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wybrany do dofinansowania (2 miejsce na liście rankingowej!)</a:t>
            </a:r>
          </a:p>
          <a:p>
            <a:pPr algn="ctr"/>
            <a:endParaRPr lang="pl-PL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Kwota dofinasowania: </a:t>
            </a:r>
            <a:r>
              <a:rPr lang="pl-PL" sz="2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2 804 001,82 zł</a:t>
            </a:r>
          </a:p>
        </p:txBody>
      </p:sp>
    </p:spTree>
    <p:extLst>
      <p:ext uri="{BB962C8B-B14F-4D97-AF65-F5344CB8AC3E}">
        <p14:creationId xmlns:p14="http://schemas.microsoft.com/office/powerpoint/2010/main" val="212356888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A990A-E16D-6C8D-5CD1-ED4C8DC8A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3B0E66-F339-8184-AA12-51EAF93B6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24E6D9A-0C1E-7D5E-1DDC-46F8B643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Termomodernizacja i zastosowanie OZE w obiektach</a:t>
            </a:r>
            <a:r>
              <a:rPr kumimoji="0" lang="pl-PL" altLang="pl-PL" sz="3600" b="1" i="0" u="none" strike="noStrike" kern="1200" cap="none" spc="0" normalizeH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gminnych pełniących funkcje remiz strażackich i świetlic wiejskich – Okołowice w gminie Koniecpol</a:t>
            </a:r>
            <a:endParaRPr kumimoji="0" lang="pl-PL" altLang="pl-PL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4B1407B-B18F-BA56-20BE-7A1CB433954E}"/>
              </a:ext>
            </a:extLst>
          </p:cNvPr>
          <p:cNvSpPr txBox="1"/>
          <p:nvPr/>
        </p:nvSpPr>
        <p:spPr>
          <a:xfrm>
            <a:off x="1381125" y="2339518"/>
            <a:ext cx="9944100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w ramach programu „Fundusze Europejskie dla Śląskiego 2021-2027” i Europejskiego</a:t>
            </a: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Fundusz Rozwoju Regionalnego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Działanie: FESL.02.01-Efektywność energetyczna budynków użyteczności publicznej</a:t>
            </a:r>
            <a:endParaRPr lang="pl-PL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AB4CCFE-6464-A4C6-4AB1-735F5AD77FD1}"/>
              </a:ext>
            </a:extLst>
          </p:cNvPr>
          <p:cNvSpPr txBox="1"/>
          <p:nvPr/>
        </p:nvSpPr>
        <p:spPr>
          <a:xfrm>
            <a:off x="1381125" y="4885593"/>
            <a:ext cx="9220200" cy="12311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wybrany do dofinansowania (6 miejsce na liście rankingowej!)</a:t>
            </a:r>
          </a:p>
          <a:p>
            <a:pPr algn="ctr"/>
            <a:endParaRPr lang="pl-PL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Kwota dofinasowania: </a:t>
            </a:r>
            <a:r>
              <a:rPr lang="pl-PL" sz="2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792 333,96 zł</a:t>
            </a:r>
          </a:p>
        </p:txBody>
      </p:sp>
    </p:spTree>
    <p:extLst>
      <p:ext uri="{BB962C8B-B14F-4D97-AF65-F5344CB8AC3E}">
        <p14:creationId xmlns:p14="http://schemas.microsoft.com/office/powerpoint/2010/main" val="42307317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CF560-8915-6FB1-DDE2-9D6522BAA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286706-DE47-7C33-74DF-B1355B59A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0189976-5934-ACB9-AFD2-A7F440772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Punktu Selektywnej Zbiórki Odpadów Komunalnych w Koniecpolu przy ul. Słowackiego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3182E45-7358-FEAD-317B-2DC3627ABEAD}"/>
              </a:ext>
            </a:extLst>
          </p:cNvPr>
          <p:cNvSpPr txBox="1"/>
          <p:nvPr/>
        </p:nvSpPr>
        <p:spPr>
          <a:xfrm>
            <a:off x="1381125" y="2339518"/>
            <a:ext cx="99441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Projekt w ramach programu „Fundusze Europejskie dla Śląskiego 2021-2027” i Europejskiego Fundusz Rozwoju Regionalnego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Działanie: FESL.02.12-Gospodarka odpadami komunalnymi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5BCB28B-A0E8-C209-93EE-2CB854C9E662}"/>
              </a:ext>
            </a:extLst>
          </p:cNvPr>
          <p:cNvSpPr txBox="1"/>
          <p:nvPr/>
        </p:nvSpPr>
        <p:spPr>
          <a:xfrm>
            <a:off x="2971800" y="4542693"/>
            <a:ext cx="748665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 trakcie oceny formalnej</a:t>
            </a:r>
          </a:p>
        </p:txBody>
      </p:sp>
    </p:spTree>
    <p:extLst>
      <p:ext uri="{BB962C8B-B14F-4D97-AF65-F5344CB8AC3E}">
        <p14:creationId xmlns:p14="http://schemas.microsoft.com/office/powerpoint/2010/main" val="37032838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841D2-D8C2-D19E-B960-1EB702402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FF7E3C-9DC6-C8C1-1154-E23D8ECA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DD5350C-511F-3C9E-9223-0DBB55DB3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8651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placu ogólnodostępnego wraz z miejscami postojowymi dla potrzeb Domu Kultury i Koniecpolskiego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Szlaku Spacerowego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273DD2F-3216-104F-051B-7A3F02E3A29F}"/>
              </a:ext>
            </a:extLst>
          </p:cNvPr>
          <p:cNvSpPr txBox="1"/>
          <p:nvPr/>
        </p:nvSpPr>
        <p:spPr>
          <a:xfrm>
            <a:off x="1381125" y="2339518"/>
            <a:ext cx="99441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Projekt złożony we współpracy z Stowarzyszeniem „Przyjaciele Szkoły”                     w Koniecpolu w ramach Planu Strategicznego dla Wspólnej Polityki Rolnej na lata 2023-2027 i Europejskiego Funduszu Rolnego na rzecz Rozwoju Obszarów Wiejskich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858282B-3671-C9D7-35BB-4005D166C152}"/>
              </a:ext>
            </a:extLst>
          </p:cNvPr>
          <p:cNvSpPr txBox="1"/>
          <p:nvPr/>
        </p:nvSpPr>
        <p:spPr>
          <a:xfrm>
            <a:off x="2543175" y="4742718"/>
            <a:ext cx="748665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 trakcie oceny merytorycznej</a:t>
            </a:r>
          </a:p>
        </p:txBody>
      </p:sp>
    </p:spTree>
    <p:extLst>
      <p:ext uri="{BB962C8B-B14F-4D97-AF65-F5344CB8AC3E}">
        <p14:creationId xmlns:p14="http://schemas.microsoft.com/office/powerpoint/2010/main" val="3582494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8ED05-5FEE-5F7B-DB0F-94C7252C0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BBF831A-CD34-BD88-7D2B-7E78663746D3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B927DDE7-093F-2016-D613-32E1087A5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16 maja Gmina Koniecpol podpisała umowę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 dofinansowanie w ramach Marszałkowskiej Inicjatywy Sołeckiej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04C2AA4-1B6C-F50D-AAA4-3820FB501F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78" y="1968409"/>
            <a:ext cx="5372372" cy="362603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303458E0-3AD4-C318-EF78-A1104FB2AE01}"/>
              </a:ext>
            </a:extLst>
          </p:cNvPr>
          <p:cNvSpPr txBox="1"/>
          <p:nvPr/>
        </p:nvSpPr>
        <p:spPr>
          <a:xfrm>
            <a:off x="723901" y="2542312"/>
            <a:ext cx="474324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</a:rPr>
              <a:t>Dzięki pozyskanym środkom zakupiony zostanie zestaw festynowy (scena plenerowa) dla potrzeb mieszkańców sołectwa Stary Koniecpol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i całej gminy.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Kwota dofinasowania:</a:t>
            </a:r>
          </a:p>
          <a:p>
            <a:r>
              <a:rPr lang="pl-PL" sz="2800" b="1" dirty="0">
                <a:solidFill>
                  <a:srgbClr val="FF0000"/>
                </a:solidFill>
              </a:rPr>
              <a:t>120 000,00 zł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0ED56AD-1A3F-082D-D48E-A388783971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147" y="4365443"/>
            <a:ext cx="3448594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8384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4F1C3-6CFC-968F-9FB7-74AA4C1DD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690D407-D98D-3BE0-E4D1-DCB8BE48D7F4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B0E68CED-4667-2C4F-92EB-277F2E8D0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Granty dla przedszkoli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6CC49D7-5B31-953C-6605-4E81321BF083}"/>
              </a:ext>
            </a:extLst>
          </p:cNvPr>
          <p:cNvSpPr txBox="1"/>
          <p:nvPr/>
        </p:nvSpPr>
        <p:spPr>
          <a:xfrm>
            <a:off x="371475" y="924482"/>
            <a:ext cx="7315199" cy="3678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Przedszkole nr 1 oraz Przedszkole nr 2 w Koniecpolu biorą udział w projekcie pn. „Cyfrowi Eksperci w przedszkolach w podregionie bytomskim, częstochowskim, katowickim i sosnowieckim” realizowanym przez Akademię </a:t>
            </a:r>
            <a:r>
              <a:rPr lang="pl-PL" sz="20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Humanitas</a:t>
            </a: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Fundację Silesia </a:t>
            </a:r>
            <a:r>
              <a:rPr lang="pl-PL" sz="20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Nobilitium</a:t>
            </a: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dofinansowanym z Unii Europejskiej w ramach Krajowego Planu Odbudowy i Zwiększenia Odporności (KPO).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Dzięki projektowi: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Przedszkole nr 1 pozyskało </a:t>
            </a:r>
            <a:r>
              <a:rPr lang="pl-PL" sz="20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6 366 zł</a:t>
            </a: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Przedszkole nr </a:t>
            </a:r>
            <a:r>
              <a:rPr lang="pl-PL" sz="20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26 358,01 zł </a:t>
            </a: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cyfrowe materiały dydaktyczne.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Nauczyciele uczestniczyli w kompleksowych szkoleniach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C1FF967-04B2-737B-532A-C06A7AC0862D}"/>
              </a:ext>
            </a:extLst>
          </p:cNvPr>
          <p:cNvSpPr txBox="1"/>
          <p:nvPr/>
        </p:nvSpPr>
        <p:spPr>
          <a:xfrm>
            <a:off x="4154592" y="4922007"/>
            <a:ext cx="7064164" cy="1600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Dodatkowo: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Przedszkole nr 1 zostało wyposażone w monitor interaktywny z akcesoriami.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Przedszkole nr 2 otrzymało komputer, drukarki i drukarkę 3D.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5728C7DB-EA46-0E47-E42A-ACCE03AFB1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4" y="1391056"/>
            <a:ext cx="4219373" cy="321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659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CFA33-31DD-7B51-28A7-C1AB3A57F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88BD6D3-65D7-498D-88B1-DCB869E0DB6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7E769F7-DCEB-E75D-1024-6DB1DCDCF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24" y="121350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5 kwietnia w Centrum Społeczno-Kulturalnym odbył się gminny Jarmark Wielkanocny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E5868A4-36C3-A2C2-1A68-B373B5A8B63C}"/>
              </a:ext>
            </a:extLst>
          </p:cNvPr>
          <p:cNvSpPr txBox="1"/>
          <p:nvPr/>
        </p:nvSpPr>
        <p:spPr>
          <a:xfrm>
            <a:off x="417724" y="1419972"/>
            <a:ext cx="6319960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wydarzenie zaangażowały się również placówki oświatowe przygotowując występy artystyczne.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Wystąpiły: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Przedszkolaki z Przedszkola nr 1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Przedszkolaki z Przedszkola nr 2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Zuchy i uczniowie ze Szkoły Podstawowej nr 1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Uczniowie ze Szkoły Podstawowej nr 2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Alicja Kościańska i Wiktor Kwas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Dziecięcy Zespól Folklorystyczny „Mały Koniecpol”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50AAC5F-6F18-3D5C-A6BE-DECCE4BF16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043" y="1586449"/>
            <a:ext cx="3857897" cy="254278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4B0A08D-7E51-09E2-F18A-E361F520BF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684" y="4260778"/>
            <a:ext cx="4302493" cy="247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8403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631F5-1B65-B156-33D7-4EE98F811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581480D6-4D5F-DDF5-CA24-6B409912535C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512B4F90-15DB-CAFA-1451-7034FE140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17 maja - nowy wóz pożarniczy w OSP Stanisławice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8068DB0-81CA-A7A0-6B32-B2DA48F79E75}"/>
              </a:ext>
            </a:extLst>
          </p:cNvPr>
          <p:cNvSpPr txBox="1"/>
          <p:nvPr/>
        </p:nvSpPr>
        <p:spPr>
          <a:xfrm>
            <a:off x="238126" y="1652498"/>
            <a:ext cx="360997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Zakupiono wóz bojowy.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16 maja w Urzędzie Miasta i Gminy Koniecpol podpisano umowę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002060"/>
                </a:solidFill>
              </a:rPr>
              <a:t>o udzieleniu dotacji celowej dla OSP Stanisławice.</a:t>
            </a:r>
          </a:p>
          <a:p>
            <a:r>
              <a:rPr lang="pl-PL" sz="2400" b="1" dirty="0">
                <a:solidFill>
                  <a:srgbClr val="002060"/>
                </a:solidFill>
              </a:rPr>
              <a:t>Na zakup ciężkiego samochodu pożarniczego Gmina przekazała druhom </a:t>
            </a:r>
            <a:r>
              <a:rPr lang="pl-PL" sz="2400" b="1" dirty="0">
                <a:solidFill>
                  <a:srgbClr val="FF0000"/>
                </a:solidFill>
              </a:rPr>
              <a:t>149 000,00 zł</a:t>
            </a:r>
            <a:r>
              <a:rPr lang="pl-PL" sz="24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A6795D70-085F-E1C5-9EBC-BCEDB99197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5" y="1252448"/>
            <a:ext cx="7315201" cy="514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978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3F99B-469B-62E4-F673-B2CF96EF9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BD97DFC2-41C4-6524-2B76-65A2537FC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516" y="219518"/>
            <a:ext cx="1151953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Zalew przygotowany na nowy sezon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D06FE55-4A28-3047-3219-BB54837E9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78" y="3505201"/>
            <a:ext cx="3829322" cy="2797356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A7290D8-483A-C2CD-1F6E-8C58AEB61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406" y="2355669"/>
            <a:ext cx="3448594" cy="229906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DA3E225-BEB0-2EB0-8301-0F63719C91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783" y="3358787"/>
            <a:ext cx="4705622" cy="335633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8A337E2-D233-895B-3574-4C0BADC19E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303" y="4089218"/>
            <a:ext cx="3448594" cy="2299063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F7AECC34-BB32-86B2-4E4A-AE40347AE3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78" y="1129937"/>
            <a:ext cx="3448594" cy="2299063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A54D7A00-61F4-7804-22F9-53E8771D5D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983" y="921229"/>
            <a:ext cx="5381217" cy="33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2329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00B3D-653F-7F5B-DDF8-8EE700DC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CABF53B2-87F6-3F6C-0858-CA5C2692E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215" y="2704529"/>
            <a:ext cx="8543381" cy="1107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OGŁOSZENIA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985C9ABF-36B2-593A-6E22-523263CC4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9996" y="4153471"/>
            <a:ext cx="9092004" cy="270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380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pole tekstowe 1">
            <a:extLst>
              <a:ext uri="{FF2B5EF4-FFF2-40B4-BE49-F238E27FC236}">
                <a16:creationId xmlns:a16="http://schemas.microsoft.com/office/drawing/2014/main" id="{9E8B4887-09DB-8689-5750-2B4618FBE23D}"/>
              </a:ext>
            </a:extLst>
          </p:cNvPr>
          <p:cNvSpPr txBox="1"/>
          <p:nvPr/>
        </p:nvSpPr>
        <p:spPr>
          <a:xfrm>
            <a:off x="946705" y="192207"/>
            <a:ext cx="10241281" cy="112287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Rekrutacja do Samorządowego Żłobka „Wesoły Skrzat” trwa przez cały rok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C7681750-BC7F-DC25-1146-B758133123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85543">
            <a:off x="-397065" y="869279"/>
            <a:ext cx="2687540" cy="1786569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0409451A-E492-7E30-FF37-7FDC49047735}"/>
              </a:ext>
            </a:extLst>
          </p:cNvPr>
          <p:cNvSpPr txBox="1"/>
          <p:nvPr/>
        </p:nvSpPr>
        <p:spPr>
          <a:xfrm>
            <a:off x="1655544" y="1946758"/>
            <a:ext cx="10241281" cy="4041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Czesne 0 zł dzięki udziałowi w programie „Aktywnie w Żłobku”!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Atuty „Wesołego Skrzata” to nie tylko wykwalifikowana kadra i ciekawy program zajęć – to również wyjątkowe warunki lokalowe.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Dwie lokalizacje dostosowane do potrzeb najmłodszych: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ul. Armii Krajowej 20 – tu na dzieci czekają przestronne, słoneczne sale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bezpieczny, kolorowy plac zabaw.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ul. Słoneczna 6 (filia) – żłobek otoczony zielenią, z ogrodem przedszkolno-żłobkowym, obiektami małej architektury i miejscem do aktywnej zabawy na świeżym powietrzu.</a:t>
            </a:r>
          </a:p>
        </p:txBody>
      </p:sp>
    </p:spTree>
    <p:extLst>
      <p:ext uri="{BB962C8B-B14F-4D97-AF65-F5344CB8AC3E}">
        <p14:creationId xmlns:p14="http://schemas.microsoft.com/office/powerpoint/2010/main" val="17928784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3E3A2-94A0-E057-7112-DE56732AC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DEAAF2ED-980E-8E0A-75A1-EA25B785A98D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pole tekstowe 1">
            <a:extLst>
              <a:ext uri="{FF2B5EF4-FFF2-40B4-BE49-F238E27FC236}">
                <a16:creationId xmlns:a16="http://schemas.microsoft.com/office/drawing/2014/main" id="{5C37A555-898D-785F-29BA-7B52A405B8A9}"/>
              </a:ext>
            </a:extLst>
          </p:cNvPr>
          <p:cNvSpPr txBox="1"/>
          <p:nvPr/>
        </p:nvSpPr>
        <p:spPr>
          <a:xfrm>
            <a:off x="317635" y="246371"/>
            <a:ext cx="11579190" cy="5959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Rekrutacja do Samorządowego Żłobka „Wesoły Skrzat”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1ABAF132-4112-78E8-6193-D2C6927E28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42671">
            <a:off x="-361541" y="808086"/>
            <a:ext cx="2687540" cy="1786569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31B2FB65-3E53-0AA3-419A-C0D8AC8DB200}"/>
              </a:ext>
            </a:extLst>
          </p:cNvPr>
          <p:cNvSpPr txBox="1"/>
          <p:nvPr/>
        </p:nvSpPr>
        <p:spPr>
          <a:xfrm>
            <a:off x="2367814" y="1217871"/>
            <a:ext cx="9529011" cy="4847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obu placówkach dzieci biorą udział w rozwijających zajęciach: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rytmika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zajęcia plastyczne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język angielski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bajkoterapia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mykomultisensoryka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tematyczne zabawy edukacyjne</a:t>
            </a:r>
            <a:endParaRPr lang="pl-PL" sz="2400" b="1" kern="1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Wyżywienie?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Domowe posiłki przygotowywane we własnej kuchni! Zdrowo, smacznie i zgodnie z potrzebami małych dzieci.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CB14FE8-E69E-088F-C065-A6960CBC58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09855">
            <a:off x="-189892" y="4184272"/>
            <a:ext cx="2687540" cy="178656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160E2797-C9ED-C621-175E-22826CC455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84" y="390580"/>
            <a:ext cx="5313145" cy="484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0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150CE-3F6E-BDB6-38AC-12D6650E6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3885CBD-08A5-CDD7-24DF-EF8D11F02C91}"/>
              </a:ext>
            </a:extLst>
          </p:cNvPr>
          <p:cNvSpPr txBox="1"/>
          <p:nvPr/>
        </p:nvSpPr>
        <p:spPr>
          <a:xfrm>
            <a:off x="782854" y="200709"/>
            <a:ext cx="10626291" cy="39703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 czerwca Regionalna Izba Obrachunkowa w Katowicach wydała pozytywną opinię w sprawie wniosku Komisji Rewizyjnej Rady Miejskiej w Koniecpolu dotyczącego udzielenia absolutorium Burmistrzowi Miasta i Gminy Koniecpol za 2024 rok.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formalny krok potwierdzający prawidłowe gospodarowanie środkami publicznymi oraz rzetelne wykonanie planów budżetowych. RIO uznała, że wszystkie procedury zostały przeprowadzone prawidłowo, a dokumenty spełniały wymogi formalne i merytoryczne.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D52F197-6C06-4A13-6487-738079FE6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4" y="3867150"/>
            <a:ext cx="49625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801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F388BA71-681D-5E45-5CB6-2347E3AA3283}"/>
              </a:ext>
            </a:extLst>
          </p:cNvPr>
          <p:cNvSpPr txBox="1">
            <a:spLocks/>
          </p:cNvSpPr>
          <p:nvPr/>
        </p:nvSpPr>
        <p:spPr>
          <a:xfrm>
            <a:off x="1176142" y="3147460"/>
            <a:ext cx="10012970" cy="24640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pl-PL" sz="3000" b="1" dirty="0"/>
            </a:br>
            <a:r>
              <a:rPr lang="pl-PL" sz="60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</a:p>
          <a:p>
            <a:pPr algn="ctr"/>
            <a:endParaRPr lang="pl-PL" sz="4800" b="1" dirty="0"/>
          </a:p>
        </p:txBody>
      </p:sp>
    </p:spTree>
    <p:extLst>
      <p:ext uri="{BB962C8B-B14F-4D97-AF65-F5344CB8AC3E}">
        <p14:creationId xmlns:p14="http://schemas.microsoft.com/office/powerpoint/2010/main" val="1196439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Uroczyste obchody 85. rocznicy Zbrodni Katyńskiej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Koniecpolu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475D9ED-9750-F57E-EE55-EFF57352A8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43" y="1584305"/>
            <a:ext cx="3683182" cy="488296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D5D666F-8ACB-A7F1-6331-DC4E850F46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389" y="1726724"/>
            <a:ext cx="3448594" cy="2311876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3F84FB3B-E45D-C91C-CB97-323BA8D8C6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389" y="4162110"/>
            <a:ext cx="3448594" cy="2299063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27622B63-D025-242C-2F71-99F78BBCDF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63" y="2384243"/>
            <a:ext cx="3784962" cy="312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59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 maja w Centrum Społeczno-Kulturalnym odbyła się wyjątkowa premiera spektaklu „Nad brudną wodą” w wykonaniu amatorskiej grupy teatralnej FENIKS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87553E3-3A48-0459-3227-947378FFE717}"/>
              </a:ext>
            </a:extLst>
          </p:cNvPr>
          <p:cNvSpPr txBox="1"/>
          <p:nvPr/>
        </p:nvSpPr>
        <p:spPr>
          <a:xfrm>
            <a:off x="238126" y="2346427"/>
            <a:ext cx="3981449" cy="383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przedstawieniu wystąpili: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Agnieszka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Donarska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Maria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Falana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Jadwiga Nowak, Małgorzata Pietruszka, Elżbieta Szklarz, Krystyna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Wozignój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Patrycja Pawlik (gościnnie).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Scenariusz i reżyseria: Robert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Dorosławski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A2AF387-D497-5A82-960B-190815F30D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832" y="2346427"/>
            <a:ext cx="4924967" cy="316854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FDE324D-97E5-34E9-F536-B6F15D87CB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503" y="4447212"/>
            <a:ext cx="3448594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14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3BD41-D92F-2533-AD63-5AFEF0198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DA75541-CDE1-1B8A-91B3-3D4BAC65FBB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B00F9A3-3F9E-63ED-CC4F-311FD1D5C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Oficjalne obchody święta Konstytucji 3 Maja w Koniecpolu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229D8C8-DF52-2301-E6F3-35AD486814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69" y="952500"/>
            <a:ext cx="8649956" cy="5334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2CC5D63-FB05-257F-E8D4-A472757ACC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8" y="4181881"/>
            <a:ext cx="3448594" cy="2299063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E4CE403-F7EC-D3BB-2E69-169771AD59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703" y="4374968"/>
            <a:ext cx="3448594" cy="229906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79691E66-DD74-3C88-DED2-36F35B5210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378" y="2075905"/>
            <a:ext cx="3448594" cy="2299063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FC6EB4D3-5890-5717-405E-B4400A73BDE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303" y="4348841"/>
            <a:ext cx="3448594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6942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12481</TotalTime>
  <Words>3462</Words>
  <Application>Microsoft Office PowerPoint</Application>
  <PresentationFormat>Panoramiczny</PresentationFormat>
  <Paragraphs>318</Paragraphs>
  <Slides>66</Slides>
  <Notes>11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66</vt:i4>
      </vt:variant>
    </vt:vector>
  </HeadingPairs>
  <TitlesOfParts>
    <vt:vector size="77" baseType="lpstr">
      <vt:lpstr>Arial</vt:lpstr>
      <vt:lpstr>Calibri</vt:lpstr>
      <vt:lpstr>Calibri Light</vt:lpstr>
      <vt:lpstr>Comic Sans MS</vt:lpstr>
      <vt:lpstr>Courier New</vt:lpstr>
      <vt:lpstr>Times New Roman</vt:lpstr>
      <vt:lpstr>Wingdings</vt:lpstr>
      <vt:lpstr>Motyw pakietu Office</vt:lpstr>
      <vt:lpstr>1_Motyw pakietu Office</vt:lpstr>
      <vt:lpstr>2_Motyw pakietu Office</vt:lpstr>
      <vt:lpstr>3_Motyw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 </vt:lpstr>
      <vt:lpstr> </vt:lpstr>
      <vt:lpstr> </vt:lpstr>
      <vt:lpstr> </vt:lpstr>
      <vt:lpstr>Prezentacja programu PowerPoint</vt:lpstr>
      <vt:lpstr>  </vt:lpstr>
      <vt:lpstr>  </vt:lpstr>
      <vt:lpstr>  </vt:lpstr>
      <vt:lpstr>  </vt:lpstr>
      <vt:lpstr>  </vt:lpstr>
      <vt:lpstr>  </vt:lpstr>
      <vt:lpstr>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SebastianMusial</cp:lastModifiedBy>
  <cp:revision>1331</cp:revision>
  <cp:lastPrinted>2024-11-28T08:15:24Z</cp:lastPrinted>
  <dcterms:created xsi:type="dcterms:W3CDTF">2017-03-19T17:31:59Z</dcterms:created>
  <dcterms:modified xsi:type="dcterms:W3CDTF">2025-06-26T07:43:46Z</dcterms:modified>
</cp:coreProperties>
</file>