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sldIdLst>
    <p:sldId id="256" r:id="rId5"/>
    <p:sldId id="258" r:id="rId6"/>
    <p:sldId id="257" r:id="rId7"/>
    <p:sldId id="265" r:id="rId8"/>
    <p:sldId id="260" r:id="rId9"/>
    <p:sldId id="263" r:id="rId10"/>
    <p:sldId id="259" r:id="rId11"/>
    <p:sldId id="264" r:id="rId1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A67E988-5919-57BB-C7DE-D3EAD38A3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7870" y="6209925"/>
            <a:ext cx="11155680" cy="45719"/>
          </a:xfrm>
          <a:custGeom>
            <a:avLst/>
            <a:gdLst>
              <a:gd name="connsiteX0" fmla="*/ 0 w 8715708"/>
              <a:gd name="connsiteY0" fmla="*/ 0 h 45719"/>
              <a:gd name="connsiteX1" fmla="*/ 3694525 w 8715708"/>
              <a:gd name="connsiteY1" fmla="*/ 0 h 45719"/>
              <a:gd name="connsiteX2" fmla="*/ 5021183 w 8715708"/>
              <a:gd name="connsiteY2" fmla="*/ 0 h 45719"/>
              <a:gd name="connsiteX3" fmla="*/ 8715708 w 8715708"/>
              <a:gd name="connsiteY3" fmla="*/ 0 h 45719"/>
              <a:gd name="connsiteX4" fmla="*/ 8715708 w 8715708"/>
              <a:gd name="connsiteY4" fmla="*/ 45719 h 45719"/>
              <a:gd name="connsiteX5" fmla="*/ 5021183 w 8715708"/>
              <a:gd name="connsiteY5" fmla="*/ 45719 h 45719"/>
              <a:gd name="connsiteX6" fmla="*/ 3694525 w 8715708"/>
              <a:gd name="connsiteY6" fmla="*/ 45719 h 45719"/>
              <a:gd name="connsiteX7" fmla="*/ 0 w 8715708"/>
              <a:gd name="connsiteY7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5708" h="45719">
                <a:moveTo>
                  <a:pt x="0" y="0"/>
                </a:moveTo>
                <a:lnTo>
                  <a:pt x="3694525" y="0"/>
                </a:lnTo>
                <a:lnTo>
                  <a:pt x="5021183" y="0"/>
                </a:lnTo>
                <a:lnTo>
                  <a:pt x="8715708" y="0"/>
                </a:lnTo>
                <a:lnTo>
                  <a:pt x="8715708" y="45719"/>
                </a:lnTo>
                <a:lnTo>
                  <a:pt x="5021183" y="45719"/>
                </a:lnTo>
                <a:lnTo>
                  <a:pt x="3694525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2327B2-BA4B-2C04-0751-5CB63D4AA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978408"/>
            <a:ext cx="11155680" cy="3429000"/>
          </a:xfrm>
        </p:spPr>
        <p:txBody>
          <a:bodyPr anchor="t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201176-DC7A-4C3D-3D8F-352526DA7B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208" y="4480560"/>
            <a:ext cx="7104888" cy="1399032"/>
          </a:xfrm>
        </p:spPr>
        <p:txBody>
          <a:bodyPr anchor="b">
            <a:normAutofit/>
          </a:bodyPr>
          <a:lstStyle>
            <a:lvl1pPr marL="0" indent="0" algn="l">
              <a:buNone/>
              <a:defRPr sz="22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DC221-9A2E-7459-102F-C3CFB27CC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020671-6F7D-3A03-EEC1-661A87F96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53D3A-E0F9-8386-2A6C-96671FBB1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716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36771-E72D-FAD8-771E-3E196DD2E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5BB827-257D-60D9-792F-E69590042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5D2E7-C856-F78A-E88C-375474982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AB289-9591-51C9-9E3C-B6F2ACC6A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FE037C-790D-7442-8E43-D2740B39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365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635151-A38B-3766-6A32-FF1DF7687D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659368" y="978408"/>
            <a:ext cx="2551176" cy="53675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D132D1-640C-FB9A-AD6F-D84573834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21208" y="978408"/>
            <a:ext cx="8010144" cy="53675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5F80A-4BA7-8ED8-9A62-B92194272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38113-D55A-A1A0-D1FE-53C95860F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19DDB-F89D-4B2D-21A2-82AF1D102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2572D8-D485-1DB1-34B1-C35C61C89940}"/>
              </a:ext>
            </a:extLst>
          </p:cNvPr>
          <p:cNvSpPr/>
          <p:nvPr/>
        </p:nvSpPr>
        <p:spPr>
          <a:xfrm rot="5400000">
            <a:off x="8936623" y="3585018"/>
            <a:ext cx="5325734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40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26D03-149A-DAB3-4B2A-E9B74F2E2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1E73D-41A7-9934-0990-9208B9523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B2A3F-E719-673C-5D56-F663712D0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E594A-52F5-D85E-343C-ADFEE3C72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D5C9C-B2E2-FC26-E459-9E880EF97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782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9D51F-B2D5-2804-4F7C-C99850FBD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4288536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E5516-03B6-C488-EB4A-68AE681ED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5266944"/>
            <a:ext cx="5020056" cy="1088136"/>
          </a:xfrm>
        </p:spPr>
        <p:txBody>
          <a:bodyPr anchor="b">
            <a:normAutofit/>
          </a:bodyPr>
          <a:lstStyle>
            <a:lvl1pPr marL="0" indent="0">
              <a:buNone/>
              <a:defRPr sz="2200" i="1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CB4D7-49A7-D050-70B9-11A1E2D44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A913F-AD00-C1EE-B01A-8590671C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4FC386-B2AF-6FAD-D053-E22D48CD7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1E1B67-3BFF-F04B-52F4-7E724FB3B24D}"/>
              </a:ext>
            </a:extLst>
          </p:cNvPr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981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3B21-CF4D-1B01-0F4E-D32C1B218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39FF2-6858-B514-B695-58442557D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1208" y="2578608"/>
            <a:ext cx="5166360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30130-974D-B91D-5B93-EC52AABDB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9672" y="2578608"/>
            <a:ext cx="5166360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BED99-6FD7-9C6B-1152-A6E42715B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53AAC-5967-2565-A715-82D3505AB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B51313-69FB-E016-3CC1-62CA476ED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746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3DF9D-B849-CE37-97E4-AD37F8806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64824" cy="12161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4C626-4008-960A-E601-6AA9F4BB8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2340864"/>
            <a:ext cx="5166360" cy="65836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E8D6C-AC07-ED6B-2EA8-9C40A5AEA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1208" y="3035808"/>
            <a:ext cx="5166360" cy="33101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52617E-C6D9-246B-E7B7-8159DF17C0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19672" y="2340864"/>
            <a:ext cx="5166360" cy="65836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BC2094-7EBC-02C5-5AB5-233E63080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19672" y="3035808"/>
            <a:ext cx="5166360" cy="33101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010BD2-59B4-FD2E-3C5E-C83AE6003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2B35C4-A654-7759-BDA0-94D9D1A21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5F4347-2EC0-CA6E-2637-8048456D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778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4716D-52F2-C7FB-83B1-2DA1AD375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F4A371-AC27-6A28-32E6-74A28371B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55941A-A24E-885D-E894-0326F4C40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D5E5B4-971F-FF6A-1B07-A5C853705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619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9F431F-E6DC-4137-3092-A30A0A362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C814B-67B4-C70F-FA51-6205D5E2C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EAA9C9-D895-DD20-1089-EA75EA428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1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50562-884C-9053-70C1-3B72A0B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2459736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8F509-68F0-39D5-1A8B-CE246715A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9672" y="987424"/>
            <a:ext cx="5166360" cy="5358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58E37C-27CE-3A84-FC74-BDCCD8A9A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1208" y="3575304"/>
            <a:ext cx="5020056" cy="2770632"/>
          </a:xfrm>
        </p:spPr>
        <p:txBody>
          <a:bodyPr>
            <a:normAutofit/>
          </a:bodyPr>
          <a:lstStyle>
            <a:lvl1pPr marL="0" indent="0">
              <a:buNone/>
              <a:defRPr sz="22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95F79-E23E-11D2-40BF-66ED3401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57F7FC-06F3-3D89-5D1A-4EC4B1D73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54ACD5-6E0B-5713-DC9A-41E9D62AB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712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B2D45-7CDB-D38C-2AAE-273F79767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2459736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BF0855-1744-56E4-B115-3A3C5EA783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19672" y="987424"/>
            <a:ext cx="5166360" cy="535838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5E8A1D-28AE-4A19-BD96-401D4822A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1208" y="3575304"/>
            <a:ext cx="5020056" cy="2770632"/>
          </a:xfrm>
        </p:spPr>
        <p:txBody>
          <a:bodyPr>
            <a:normAutofit/>
          </a:bodyPr>
          <a:lstStyle>
            <a:lvl1pPr marL="0" indent="0">
              <a:buNone/>
              <a:defRPr sz="22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327DDB-CE95-4C89-DFC5-7DDBFC24E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5/14/2025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2C835-F3B5-943C-FFC4-D5BA9666A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709891-6E3C-ADED-01DD-15FCED37A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210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1A28D7-6581-4956-AAE3-9104804D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FCCA4-57A4-08A1-FC45-D2BBA66FA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FAA0F4-2442-8D45-3C3D-1B8F55C868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E80C50CD-E178-4744-9B35-B2F624D6C5E9}" type="datetimeFigureOut">
              <a:rPr lang="en-US" smtClean="0"/>
              <a:pPr/>
              <a:t>5/14/2025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3785E-FB42-1D54-92AC-D0A61A8FA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1208" y="10058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9CF34-1274-DB45-4809-90E5D244A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148CC95F-0247-41B6-91CF-DC97C76A70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74A975B-A886-5202-0489-6965514A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7869" y="508090"/>
            <a:ext cx="11153214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11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2" r:id="rId6"/>
    <p:sldLayoutId id="2147483698" r:id="rId7"/>
    <p:sldLayoutId id="2147483699" r:id="rId8"/>
    <p:sldLayoutId id="2147483700" r:id="rId9"/>
    <p:sldLayoutId id="2147483701" r:id="rId10"/>
    <p:sldLayoutId id="2147483703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9.pn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FAF3766F-DEF3-4802-BB0D-7A18EDD970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C43DD9BE-6967-AD0A-B19F-BBC0BB7BA7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5303520"/>
            <a:ext cx="7726680" cy="1062061"/>
          </a:xfrm>
        </p:spPr>
        <p:txBody>
          <a:bodyPr anchor="t">
            <a:normAutofit/>
          </a:bodyPr>
          <a:lstStyle/>
          <a:p>
            <a:r>
              <a:rPr lang="pl-PL" sz="5400" dirty="0">
                <a:solidFill>
                  <a:schemeClr val="accent5">
                    <a:lumMod val="75000"/>
                  </a:schemeClr>
                </a:solidFill>
              </a:rPr>
              <a:t>Słoneczny Dom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BBA4088-56B4-110C-D302-34C5E90E5A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77646" y="5380757"/>
            <a:ext cx="3366484" cy="967202"/>
          </a:xfrm>
        </p:spPr>
        <p:txBody>
          <a:bodyPr anchor="ctr">
            <a:normAutofit/>
          </a:bodyPr>
          <a:lstStyle/>
          <a:p>
            <a:pPr algn="r"/>
            <a:r>
              <a:rPr lang="pl-PL" b="1">
                <a:latin typeface="Arial" panose="020B0604020202020204" pitchFamily="34" charset="0"/>
                <a:cs typeface="Arial" panose="020B0604020202020204" pitchFamily="34" charset="0"/>
              </a:rPr>
              <a:t>Miasto Koniecpol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DCC11005-BC53-5976-9587-FB0B62EF6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69" y="508090"/>
            <a:ext cx="11153214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Obraz 9" descr="Obraz zawierający tekst, logo, Czcionka, Grafika">
            <a:extLst>
              <a:ext uri="{FF2B5EF4-FFF2-40B4-BE49-F238E27FC236}">
                <a16:creationId xmlns:a16="http://schemas.microsoft.com/office/drawing/2014/main" id="{CE173E17-367A-93C7-05C8-C92EEBEF2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35" y="893692"/>
            <a:ext cx="4096268" cy="4096268"/>
          </a:xfrm>
          <a:prstGeom prst="rect">
            <a:avLst/>
          </a:prstGeom>
        </p:spPr>
      </p:pic>
      <p:pic>
        <p:nvPicPr>
          <p:cNvPr id="8" name="Obraz 7" descr="Obraz zawierający na wolnym powietrzu, trawa, budynek, drzewo">
            <a:extLst>
              <a:ext uri="{FF2B5EF4-FFF2-40B4-BE49-F238E27FC236}">
                <a16:creationId xmlns:a16="http://schemas.microsoft.com/office/drawing/2014/main" id="{0E74BDDC-7675-18BE-86FA-746CE6807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82" y="751841"/>
            <a:ext cx="7608201" cy="43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787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20888B-4EA5-E0E8-6D52-7733E1E774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5DB5DC7-5228-CF68-7D10-B48A8C9034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869" y="2703871"/>
            <a:ext cx="3397649" cy="3646039"/>
          </a:xfrm>
        </p:spPr>
        <p:txBody>
          <a:bodyPr anchor="t">
            <a:normAutofit fontScale="90000"/>
          </a:bodyPr>
          <a:lstStyle/>
          <a:p>
            <a:r>
              <a:rPr lang="pl-PL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Podstawowe parametry najmu:</a:t>
            </a:r>
            <a:br>
              <a:rPr lang="pl-PL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l-PL" sz="2400" dirty="0"/>
            </a:br>
            <a:r>
              <a:rPr lang="pl-PL" sz="2000" b="0" dirty="0"/>
              <a:t>• </a:t>
            </a:r>
            <a:r>
              <a:rPr lang="pl-PL" sz="2000" dirty="0"/>
              <a:t> </a:t>
            </a:r>
            <a: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  <a:t>długoterminowy najem z   opcją dojścia do własności po 15 latach najmu,</a:t>
            </a:r>
            <a:b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  <a:t>•   czynsz 19 zł/m2,</a:t>
            </a:r>
            <a:b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  <a:t>•   kaucja 6 miesięczny czynsz,</a:t>
            </a:r>
            <a:b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  <a:t>•   partycypacja  1 375 zł /m2</a:t>
            </a:r>
            <a:r>
              <a:rPr lang="pl-PL" sz="2000" dirty="0"/>
              <a:t>.</a:t>
            </a:r>
            <a:br>
              <a:rPr lang="pl-PL" sz="2000" dirty="0"/>
            </a:br>
            <a:br>
              <a:rPr lang="pl-PL" sz="2400" dirty="0"/>
            </a:br>
            <a:endParaRPr lang="pl-PL" sz="240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6B5A8BF-0680-F9A7-27B1-3971EC934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69" y="508090"/>
            <a:ext cx="11153214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F083DB1-7808-E659-DB12-124DCFCECFBD}"/>
              </a:ext>
            </a:extLst>
          </p:cNvPr>
          <p:cNvSpPr txBox="1"/>
          <p:nvPr/>
        </p:nvSpPr>
        <p:spPr>
          <a:xfrm>
            <a:off x="517869" y="965741"/>
            <a:ext cx="36012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Mieszkania budowane przez SIM to mieszkania z wykończeniem „pod klucz”. </a:t>
            </a:r>
          </a:p>
          <a:p>
            <a:r>
              <a:rPr lang="pl-PL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Najemca wprowadza meble i mieszka.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C471579-0B52-0007-9080-33796B5E9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594" y="680768"/>
            <a:ext cx="7780694" cy="568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481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F9FFCE1-E057-415B-A971-88EC7E22AF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14DA5FA-C66E-6DF5-64E9-72E321F9FF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0681" y="508090"/>
            <a:ext cx="4845448" cy="3048149"/>
          </a:xfrm>
        </p:spPr>
        <p:txBody>
          <a:bodyPr anchor="t">
            <a:normAutofit/>
          </a:bodyPr>
          <a:lstStyle/>
          <a:p>
            <a:r>
              <a:rPr lang="pl-PL" sz="4000" dirty="0">
                <a:solidFill>
                  <a:schemeClr val="accent5">
                    <a:lumMod val="75000"/>
                  </a:schemeClr>
                </a:solidFill>
              </a:rPr>
              <a:t>Plan zagospodarowania terenu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F0E040F-4B37-F32A-054E-52F9EDC77F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681" y="2342356"/>
            <a:ext cx="4980108" cy="4055991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sz="1600" b="1" dirty="0">
                <a:latin typeface="Arial" panose="020B0604020202020204" pitchFamily="34" charset="0"/>
                <a:cs typeface="Arial" panose="020B0604020202020204" pitchFamily="34" charset="0"/>
              </a:rPr>
              <a:t>Informacje podstawowe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•      1 budynek mieszkalny,</a:t>
            </a:r>
          </a:p>
          <a:p>
            <a:pPr indent="450850">
              <a:lnSpc>
                <a:spcPct val="100000"/>
              </a:lnSpc>
              <a:spcBef>
                <a:spcPts val="600"/>
              </a:spcBef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 4 kondygnacje,</a:t>
            </a:r>
          </a:p>
          <a:p>
            <a:pPr indent="450850">
              <a:lnSpc>
                <a:spcPct val="100000"/>
              </a:lnSpc>
              <a:spcBef>
                <a:spcPts val="600"/>
              </a:spcBef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 28 mieszkań,</a:t>
            </a:r>
          </a:p>
          <a:p>
            <a:pPr marL="450850" indent="-450850">
              <a:lnSpc>
                <a:spcPct val="100000"/>
              </a:lnSpc>
              <a:spcBef>
                <a:spcPts val="600"/>
              </a:spcBef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•      mieszkania  o powierzchni</a:t>
            </a:r>
            <a:b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 od 31,64 m2 do 70,02 m2,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•     28 miejsc postojowych,</a:t>
            </a:r>
          </a:p>
          <a:p>
            <a:pPr marL="450850" indent="-450850">
              <a:lnSpc>
                <a:spcPct val="100000"/>
              </a:lnSpc>
              <a:spcBef>
                <a:spcPts val="600"/>
              </a:spcBef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•     w każdym mieszkaniu balkon a w budynku winda do przewozu chorych na noszach,</a:t>
            </a:r>
          </a:p>
          <a:p>
            <a:pPr marL="450850" indent="-450850">
              <a:lnSpc>
                <a:spcPct val="100000"/>
              </a:lnSpc>
              <a:spcBef>
                <a:spcPts val="600"/>
              </a:spcBef>
            </a:pP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•    źródła ciepła/ sposób ogrzewania: ogrzewanie gazowe z zewnętrznego zbiornika LPG + powietrzne pompy ciepła jako źródło szczytowe </a:t>
            </a:r>
            <a:b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i rezerwowe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C335F7-F61C-4EB4-80F2-4B1438FE6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68" y="508090"/>
            <a:ext cx="3465576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58401B5-5F1B-4D21-9AC3-AAEC8D366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1704" y="6300216"/>
            <a:ext cx="7293604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28B128E-6C5E-8AA9-3EDA-A199A64D6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088" y="1148319"/>
            <a:ext cx="6806245" cy="400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2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Obraz zawierający na wolnym powietrzu, trawa, budynek, drzew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ED2C548E-9A43-D662-4E36-E4111858B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2" r="-2" b="16313"/>
          <a:stretch>
            <a:fillRect/>
          </a:stretch>
        </p:blipFill>
        <p:spPr>
          <a:xfrm>
            <a:off x="4493436" y="243"/>
            <a:ext cx="769856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4" name="Obraz 3" descr="Obraz zawierający na wolnym powietrzu, samochód, niebo, budynek">
            <a:extLst>
              <a:ext uri="{FF2B5EF4-FFF2-40B4-BE49-F238E27FC236}">
                <a16:creationId xmlns:a16="http://schemas.microsoft.com/office/drawing/2014/main" id="{9700FF9C-E95B-4726-CBF9-9AF8510DA6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" r="-1" b="-1"/>
          <a:stretch>
            <a:fillRect/>
          </a:stretch>
        </p:blipFill>
        <p:spPr>
          <a:xfrm>
            <a:off x="20" y="10"/>
            <a:ext cx="5859777" cy="3346695"/>
          </a:xfrm>
          <a:custGeom>
            <a:avLst/>
            <a:gdLst/>
            <a:ahLst/>
            <a:cxnLst/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8" name="Obraz 7" descr="Obraz zawierający na wolnym powietrzu, niebo, trawa, samochód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68CEBE4C-F499-1566-F4F3-5F1A61069B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" r="-2" b="-2"/>
          <a:stretch>
            <a:fillRect/>
          </a:stretch>
        </p:blipFill>
        <p:spPr>
          <a:xfrm>
            <a:off x="6350089" y="3511295"/>
            <a:ext cx="5841911" cy="3346705"/>
          </a:xfrm>
          <a:custGeom>
            <a:avLst/>
            <a:gdLst/>
            <a:ahLst/>
            <a:cxnLst/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13" name="Obraz 12" descr="Obraz zawierający na wolnym powietrzu, niebo, drzewo, trawa">
            <a:extLst>
              <a:ext uri="{FF2B5EF4-FFF2-40B4-BE49-F238E27FC236}">
                <a16:creationId xmlns:a16="http://schemas.microsoft.com/office/drawing/2014/main" id="{85916CB9-BB50-2684-5474-BF2516E313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2715"/>
          <a:stretch>
            <a:fillRect/>
          </a:stretch>
        </p:blipFill>
        <p:spPr>
          <a:xfrm>
            <a:off x="20" y="3511295"/>
            <a:ext cx="769854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75459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ole tekstowe 12">
            <a:extLst>
              <a:ext uri="{FF2B5EF4-FFF2-40B4-BE49-F238E27FC236}">
                <a16:creationId xmlns:a16="http://schemas.microsoft.com/office/drawing/2014/main" id="{3D2AC6B1-35FD-44E3-E1A6-D521E71A39D0}"/>
              </a:ext>
            </a:extLst>
          </p:cNvPr>
          <p:cNvSpPr txBox="1"/>
          <p:nvPr/>
        </p:nvSpPr>
        <p:spPr>
          <a:xfrm>
            <a:off x="312516" y="2027267"/>
            <a:ext cx="3138607" cy="32932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b="1" dirty="0">
                <a:solidFill>
                  <a:srgbClr val="C00000"/>
                </a:solidFill>
                <a:latin typeface="Arial"/>
                <a:cs typeface="Arial"/>
              </a:rPr>
              <a:t>1. Najpierw składamy wniosek</a:t>
            </a:r>
            <a:r>
              <a:rPr lang="pl-PL" dirty="0">
                <a:solidFill>
                  <a:srgbClr val="C00000"/>
                </a:solidFill>
                <a:latin typeface="Arial"/>
                <a:cs typeface="Arial"/>
              </a:rPr>
              <a:t>,</a:t>
            </a:r>
            <a:r>
              <a:rPr lang="pl-PL" dirty="0">
                <a:latin typeface="Arial"/>
                <a:cs typeface="Arial"/>
              </a:rPr>
              <a:t> </a:t>
            </a:r>
            <a:endParaRPr lang="en-US" dirty="0"/>
          </a:p>
          <a:p>
            <a:endParaRPr lang="pl-PL" sz="1400" dirty="0">
              <a:latin typeface="Arial"/>
              <a:cs typeface="Arial"/>
            </a:endParaRPr>
          </a:p>
          <a:p>
            <a:r>
              <a:rPr lang="pl-PL" sz="1400" dirty="0">
                <a:latin typeface="Arial"/>
                <a:cs typeface="Arial"/>
              </a:rPr>
              <a:t>do którego dołączamy:</a:t>
            </a:r>
            <a:endParaRPr lang="pl-PL" dirty="0"/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dokumenty potwierdzające dochody gospodarstwa domowego za ubiegły rok,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oświadczenie o braku tytułu prawnego do innego lokalu mieszkalnego,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dokumenty potwierdzające spełnienie kryteriów premiujących.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CA8B66A-561A-86F1-0DF4-0463BF20CC36}"/>
              </a:ext>
            </a:extLst>
          </p:cNvPr>
          <p:cNvSpPr txBox="1"/>
          <p:nvPr/>
        </p:nvSpPr>
        <p:spPr>
          <a:xfrm>
            <a:off x="3273639" y="2027267"/>
            <a:ext cx="308732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Wnosimy opłatę̨ partycypacyjną </a:t>
            </a:r>
          </a:p>
          <a:p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Czym jest partycypacja? </a:t>
            </a:r>
          </a:p>
          <a:p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To po prostu wkład własny, czyli udział przyszłego najemcy w kosztach budowy mieszkania. W SIM Śląsk Północ jej wysokość́ ustalona została na poziomie 20 proc. wartości kosztów budowy lokalu. </a:t>
            </a:r>
          </a:p>
          <a:p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Nigdy nie stracisz tych pieniędzy! Opłata partycypacyjna objęta jest gwarancją zwrotu i co równie ważne podlega waloryzacji. Jeżeli zrezygnujesz z najmu wpłacone pieniądze zostaną̨ najemcy zwrócone, a w przypadku wykupu mieszkania zaliczone na poczet ceny sprzedaży lokalu. </a:t>
            </a:r>
          </a:p>
          <a:p>
            <a:endParaRPr lang="pl-PL" sz="1600" dirty="0"/>
          </a:p>
          <a:p>
            <a:endParaRPr lang="pl-PL" sz="1600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B291297-0940-BE63-6982-698BF58E86D6}"/>
              </a:ext>
            </a:extLst>
          </p:cNvPr>
          <p:cNvSpPr txBox="1"/>
          <p:nvPr/>
        </p:nvSpPr>
        <p:spPr>
          <a:xfrm>
            <a:off x="6514678" y="2027267"/>
            <a:ext cx="301227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pl-PL" b="1" dirty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3. Podpisujemy umowę̨ najmu</a:t>
            </a:r>
          </a:p>
          <a:p>
            <a:pPr>
              <a:buNone/>
            </a:pPr>
            <a:r>
              <a:rPr lang="pl-PL" sz="16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 </a:t>
            </a:r>
          </a:p>
          <a:p>
            <a:pPr>
              <a:buNone/>
            </a:pPr>
            <a:r>
              <a:rPr lang="pl-PL" sz="14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Po zakończeniu inwestycji z osobami, które zostały zakwalifikowane w naborze i zawarły umowę partycypacji, zawarte zostaną̨ umowy najmu lokalu mieszkalnego. Umowa najmu będzie przewidywać́ obowiązek wpłacenia przez najemcę̨ kaucji mieszkaniowej. Wysokość́ kaucji została ustalona jako 6-cio krotności miesięcznego czynszu. Jej opłacenie będzie konieczne przed odebraniem kluczy do mieszkania. </a:t>
            </a:r>
          </a:p>
          <a:p>
            <a:r>
              <a:rPr lang="pl-PL" sz="14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 </a:t>
            </a:r>
          </a:p>
          <a:p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52A76249-FC73-FDAA-5F20-344B7D2DDAE3}"/>
              </a:ext>
            </a:extLst>
          </p:cNvPr>
          <p:cNvSpPr txBox="1"/>
          <p:nvPr/>
        </p:nvSpPr>
        <p:spPr>
          <a:xfrm>
            <a:off x="9680664" y="2027267"/>
            <a:ext cx="21988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Odbieramy klucze </a:t>
            </a:r>
          </a:p>
          <a:p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Po wypełnieniu wymienionych trzech warunków pozostaje już tylko odebrać́ klucze i cieszyć́ się nowym mieszkaniem. </a:t>
            </a:r>
          </a:p>
          <a:p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88111028-B6F6-B4C4-38AA-E293D3DAE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7" y="790667"/>
            <a:ext cx="11155680" cy="11155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pl-PL" b="1" kern="1200" noProof="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Cztery</a:t>
            </a:r>
            <a:r>
              <a:rPr lang="en-US" b="1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kroki do swojego mieszkania</a:t>
            </a:r>
          </a:p>
        </p:txBody>
      </p:sp>
    </p:spTree>
    <p:extLst>
      <p:ext uri="{BB962C8B-B14F-4D97-AF65-F5344CB8AC3E}">
        <p14:creationId xmlns:p14="http://schemas.microsoft.com/office/powerpoint/2010/main" val="1598375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8CA24B-106D-8B36-AC09-5FE3DD630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752266"/>
            <a:ext cx="11155680" cy="1463040"/>
          </a:xfrm>
        </p:spPr>
        <p:txBody>
          <a:bodyPr>
            <a:normAutofit fontScale="90000"/>
          </a:bodyPr>
          <a:lstStyle/>
          <a:p>
            <a:r>
              <a:rPr lang="pl-PL" sz="3200" dirty="0"/>
              <a:t>Podstawowe kryteria to: </a:t>
            </a:r>
            <a:br>
              <a:rPr lang="pl-PL" sz="3200" dirty="0"/>
            </a:br>
            <a:r>
              <a:rPr lang="pl-PL" sz="3200" dirty="0"/>
              <a:t>- kryterium dochodowe,</a:t>
            </a:r>
            <a:br>
              <a:rPr lang="pl-PL" sz="3200" dirty="0"/>
            </a:br>
            <a:r>
              <a:rPr lang="pl-PL" sz="3200" dirty="0"/>
              <a:t>- brak tytułu prawnego do innego lokalu mieszkalnego.</a:t>
            </a:r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ACD839A3-9AE3-5002-EEDA-81C17C037E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7796394"/>
              </p:ext>
            </p:extLst>
          </p:nvPr>
        </p:nvGraphicFramePr>
        <p:xfrm>
          <a:off x="521208" y="2361363"/>
          <a:ext cx="11054493" cy="3222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16128">
                  <a:extLst>
                    <a:ext uri="{9D8B030D-6E8A-4147-A177-3AD203B41FA5}">
                      <a16:colId xmlns:a16="http://schemas.microsoft.com/office/drawing/2014/main" val="3701269072"/>
                    </a:ext>
                  </a:extLst>
                </a:gridCol>
                <a:gridCol w="5238365">
                  <a:extLst>
                    <a:ext uri="{9D8B030D-6E8A-4147-A177-3AD203B41FA5}">
                      <a16:colId xmlns:a16="http://schemas.microsoft.com/office/drawing/2014/main" val="2203015777"/>
                    </a:ext>
                  </a:extLst>
                </a:gridCol>
              </a:tblGrid>
              <a:tr h="44755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Dochód maksymalny gospodarstwa domowego</a:t>
                      </a:r>
                      <a:endParaRPr lang="pl-P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415459"/>
                  </a:ext>
                </a:extLst>
              </a:tr>
              <a:tr h="2740025">
                <a:tc>
                  <a:txBody>
                    <a:bodyPr/>
                    <a:lstStyle/>
                    <a:p>
                      <a:pPr marL="67310" marR="61595" algn="just">
                        <a:lnSpc>
                          <a:spcPct val="100000"/>
                        </a:lnSpc>
                        <a:spcBef>
                          <a:spcPts val="150"/>
                        </a:spcBef>
                        <a:buNone/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dochód maksymalny - średni miesięczny dochód gospodarstwa domowego</a:t>
                      </a:r>
                      <a:r>
                        <a:rPr lang="pl-PL" sz="1800" kern="1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</a:t>
                      </a:r>
                      <a:r>
                        <a:rPr lang="pl-PL" sz="1800" kern="100" spc="-2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roku</a:t>
                      </a:r>
                      <a:r>
                        <a:rPr lang="pl-PL" sz="1800" kern="1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poprzedzającym</a:t>
                      </a:r>
                      <a:r>
                        <a:rPr lang="pl-PL" sz="1800" kern="100" spc="-1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rok,</a:t>
                      </a:r>
                      <a:r>
                        <a:rPr lang="pl-PL" sz="1800" kern="100" spc="-1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</a:t>
                      </a:r>
                      <a:r>
                        <a:rPr lang="pl-PL" sz="1800" kern="100" spc="-1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którym</a:t>
                      </a:r>
                      <a:r>
                        <a:rPr lang="pl-PL" sz="1800" kern="100" spc="-1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jest zawierana umowa</a:t>
                      </a:r>
                      <a:r>
                        <a:rPr lang="pl-PL" sz="1800" kern="100" spc="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najmu</a:t>
                      </a:r>
                      <a:r>
                        <a:rPr lang="pl-PL" sz="1800" kern="100" spc="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lokalu</a:t>
                      </a:r>
                      <a:r>
                        <a:rPr lang="pl-PL" sz="1800" kern="100" spc="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mieszkalnego</a:t>
                      </a:r>
                      <a:r>
                        <a:rPr lang="pl-PL" sz="1800" kern="100" spc="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nie</a:t>
                      </a:r>
                      <a:r>
                        <a:rPr lang="pl-PL" sz="1800" kern="100" spc="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przekracza</a:t>
                      </a:r>
                      <a:r>
                        <a:rPr lang="pl-PL" sz="1800" kern="100" spc="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wysokości, o</a:t>
                      </a:r>
                      <a:r>
                        <a:rPr lang="pl-PL" sz="1800" kern="100" spc="16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której mowa</a:t>
                      </a:r>
                      <a:r>
                        <a:rPr lang="pl-PL" sz="1800" kern="100" spc="1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</a:t>
                      </a:r>
                      <a:r>
                        <a:rPr lang="pl-PL" sz="1800" kern="100" spc="16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art. 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7a</a:t>
                      </a:r>
                      <a:r>
                        <a:rPr lang="pl-PL" sz="1800" kern="100" spc="15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ust.</a:t>
                      </a:r>
                      <a:r>
                        <a:rPr lang="pl-PL" sz="1800" kern="100" spc="15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pl-PL" sz="1800" kern="100" spc="15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pkt 2</a:t>
                      </a:r>
                      <a:r>
                        <a:rPr lang="pl-PL" sz="1800" kern="100" spc="16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ustawy</a:t>
                      </a:r>
                      <a:r>
                        <a:rPr lang="pl-PL" sz="1800" kern="100" spc="16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z dnia</a:t>
                      </a:r>
                      <a:r>
                        <a:rPr lang="pl-PL" sz="1800" kern="100" spc="-2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grudnia 2006 r. o</a:t>
                      </a:r>
                      <a:r>
                        <a:rPr lang="pl-PL" sz="1800" kern="1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finansowym wsparciu niektórych przedsięwzięć mieszkaniowych (Dz. U. z 2024 r. poz. 304).</a:t>
                      </a:r>
                      <a:endParaRPr lang="pl-PL" sz="180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5"/>
                        </a:lnSpc>
                        <a:spcBef>
                          <a:spcPts val="150"/>
                        </a:spcBef>
                        <a:buNone/>
                        <a:tabLst>
                          <a:tab pos="735330" algn="l"/>
                        </a:tabLst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buNone/>
                        <a:tabLst>
                          <a:tab pos="735330" algn="l"/>
                        </a:tabLst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jednoosobowe</a:t>
                      </a:r>
                      <a:r>
                        <a:rPr lang="pl-PL" sz="1800" kern="1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pl-PL" sz="1800" kern="100" spc="-3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7 586,97</a:t>
                      </a:r>
                      <a:r>
                        <a:rPr lang="pl-PL" sz="1800" kern="100" spc="-2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zł</a:t>
                      </a:r>
                      <a:endParaRPr lang="pl-PL" sz="18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buNone/>
                        <a:tabLst>
                          <a:tab pos="735330" algn="l"/>
                        </a:tabLst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dwuosobowe</a:t>
                      </a:r>
                      <a:r>
                        <a:rPr lang="pl-PL" sz="1800" kern="1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pl-PL" sz="1800" kern="100" spc="-3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10 621,75</a:t>
                      </a:r>
                      <a:r>
                        <a:rPr lang="pl-PL" sz="1800" kern="100" spc="-2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zł</a:t>
                      </a:r>
                      <a:endParaRPr lang="pl-PL" sz="18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  <a:buNone/>
                        <a:tabLst>
                          <a:tab pos="663575" algn="l"/>
                        </a:tabLst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trzyosobowe</a:t>
                      </a:r>
                      <a:r>
                        <a:rPr lang="pl-PL" sz="1800" kern="100" spc="-1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pl-PL" sz="1800" kern="100" spc="-2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14 668,15</a:t>
                      </a:r>
                      <a:r>
                        <a:rPr lang="pl-PL" sz="1800" kern="100" spc="-2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zł</a:t>
                      </a:r>
                      <a:endParaRPr lang="pl-PL" sz="18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buNone/>
                        <a:tabLst>
                          <a:tab pos="663575" algn="l"/>
                        </a:tabLst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czteroosobowe</a:t>
                      </a:r>
                      <a:r>
                        <a:rPr lang="pl-PL" sz="1800" kern="100" spc="-1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pl-PL" sz="1800" kern="100" spc="-2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17 197,14</a:t>
                      </a:r>
                      <a:r>
                        <a:rPr lang="pl-PL" sz="1800" kern="100" spc="-25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zł</a:t>
                      </a:r>
                      <a:endParaRPr lang="pl-PL" sz="18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  <a:buNone/>
                        <a:tabLst>
                          <a:tab pos="663575" algn="l"/>
                        </a:tabLst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150"/>
                        </a:spcBef>
                        <a:buNone/>
                        <a:tabLst>
                          <a:tab pos="663575" algn="l"/>
                        </a:tabLst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 przypadku gospodarstwa większego niż czteroosobowe 17 197,14zł powiększone o 35% na każdą kolejną osobę.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8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l-PL" sz="1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66484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592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>
            <a:extLst>
              <a:ext uri="{FF2B5EF4-FFF2-40B4-BE49-F238E27FC236}">
                <a16:creationId xmlns:a16="http://schemas.microsoft.com/office/drawing/2014/main" id="{5820888B-4EA5-E0E8-6D52-7733E1E774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: Shape 10">
            <a:extLst>
              <a:ext uri="{FF2B5EF4-FFF2-40B4-BE49-F238E27FC236}">
                <a16:creationId xmlns:a16="http://schemas.microsoft.com/office/drawing/2014/main" id="{06B5A8BF-0680-F9A7-27B1-3971EC934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69" y="508090"/>
            <a:ext cx="11153214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aphicFrame>
        <p:nvGraphicFramePr>
          <p:cNvPr id="5" name="Obiekt 4">
            <a:extLst>
              <a:ext uri="{FF2B5EF4-FFF2-40B4-BE49-F238E27FC236}">
                <a16:creationId xmlns:a16="http://schemas.microsoft.com/office/drawing/2014/main" id="{3BF3829D-B708-008E-1B06-92A9FC6B61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720531"/>
              </p:ext>
            </p:extLst>
          </p:nvPr>
        </p:nvGraphicFramePr>
        <p:xfrm>
          <a:off x="1700979" y="1092417"/>
          <a:ext cx="7971657" cy="5712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155286" imgH="5128229" progId="Excel.Sheet.12">
                  <p:embed/>
                </p:oleObj>
              </mc:Choice>
              <mc:Fallback>
                <p:oleObj name="Worksheet" r:id="rId2" imgW="7155286" imgH="512822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00979" y="1092417"/>
                        <a:ext cx="7971657" cy="5712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FB856F8F-B9F8-AB53-DA0D-41AA73318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093091"/>
              </p:ext>
            </p:extLst>
          </p:nvPr>
        </p:nvGraphicFramePr>
        <p:xfrm>
          <a:off x="1474839" y="445465"/>
          <a:ext cx="8285311" cy="640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0038">
                  <a:extLst>
                    <a:ext uri="{9D8B030D-6E8A-4147-A177-3AD203B41FA5}">
                      <a16:colId xmlns:a16="http://schemas.microsoft.com/office/drawing/2014/main" val="3602114823"/>
                    </a:ext>
                  </a:extLst>
                </a:gridCol>
                <a:gridCol w="698091">
                  <a:extLst>
                    <a:ext uri="{9D8B030D-6E8A-4147-A177-3AD203B41FA5}">
                      <a16:colId xmlns:a16="http://schemas.microsoft.com/office/drawing/2014/main" val="1596914403"/>
                    </a:ext>
                  </a:extLst>
                </a:gridCol>
                <a:gridCol w="832792">
                  <a:extLst>
                    <a:ext uri="{9D8B030D-6E8A-4147-A177-3AD203B41FA5}">
                      <a16:colId xmlns:a16="http://schemas.microsoft.com/office/drawing/2014/main" val="2141324944"/>
                    </a:ext>
                  </a:extLst>
                </a:gridCol>
                <a:gridCol w="782320">
                  <a:extLst>
                    <a:ext uri="{9D8B030D-6E8A-4147-A177-3AD203B41FA5}">
                      <a16:colId xmlns:a16="http://schemas.microsoft.com/office/drawing/2014/main" val="371828639"/>
                    </a:ext>
                  </a:extLst>
                </a:gridCol>
                <a:gridCol w="1951948">
                  <a:extLst>
                    <a:ext uri="{9D8B030D-6E8A-4147-A177-3AD203B41FA5}">
                      <a16:colId xmlns:a16="http://schemas.microsoft.com/office/drawing/2014/main" val="752255342"/>
                    </a:ext>
                  </a:extLst>
                </a:gridCol>
                <a:gridCol w="1496565">
                  <a:extLst>
                    <a:ext uri="{9D8B030D-6E8A-4147-A177-3AD203B41FA5}">
                      <a16:colId xmlns:a16="http://schemas.microsoft.com/office/drawing/2014/main" val="445744637"/>
                    </a:ext>
                  </a:extLst>
                </a:gridCol>
                <a:gridCol w="1353557">
                  <a:extLst>
                    <a:ext uri="{9D8B030D-6E8A-4147-A177-3AD203B41FA5}">
                      <a16:colId xmlns:a16="http://schemas.microsoft.com/office/drawing/2014/main" val="2526958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Kondygnacja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miesz-kania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Liczba pokoi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Powie-</a:t>
                      </a:r>
                      <a:br>
                        <a:rPr lang="pl-PL" sz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pl-PL" sz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rzchnia [m2]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Partycypacja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Czynsz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Kaucja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6960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385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74A975B-A886-5202-0489-6965514A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69" y="508090"/>
            <a:ext cx="11153214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A67E988-5919-57BB-C7DE-D3EAD38A3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70" y="6209925"/>
            <a:ext cx="11155680" cy="45719"/>
          </a:xfrm>
          <a:custGeom>
            <a:avLst/>
            <a:gdLst/>
            <a:ahLst/>
            <a:cxnLst/>
            <a:rect l="l" t="t" r="r" b="b"/>
            <a:pathLst>
              <a:path w="8715708" h="45719">
                <a:moveTo>
                  <a:pt x="0" y="0"/>
                </a:moveTo>
                <a:lnTo>
                  <a:pt x="3694525" y="0"/>
                </a:lnTo>
                <a:lnTo>
                  <a:pt x="5021183" y="0"/>
                </a:lnTo>
                <a:lnTo>
                  <a:pt x="8715708" y="0"/>
                </a:lnTo>
                <a:lnTo>
                  <a:pt x="8715708" y="45719"/>
                </a:lnTo>
                <a:lnTo>
                  <a:pt x="5021183" y="45719"/>
                </a:lnTo>
                <a:lnTo>
                  <a:pt x="3694525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956C5C09-0043-4549-B800-2101B70D6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02BA6EA-B79F-7AFE-3FEF-F072DA63AED7}"/>
              </a:ext>
            </a:extLst>
          </p:cNvPr>
          <p:cNvSpPr txBox="1"/>
          <p:nvPr/>
        </p:nvSpPr>
        <p:spPr>
          <a:xfrm>
            <a:off x="8691716" y="1165458"/>
            <a:ext cx="3096332" cy="34632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4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Razem tworzymy nowy Dom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403A62F-20BC-0C30-7A7F-D25F6A3787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70" y="508090"/>
            <a:ext cx="11164824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Obraz 15" descr="Obraz zawierający tekst, logo, Czcionka, Grafika">
            <a:extLst>
              <a:ext uri="{FF2B5EF4-FFF2-40B4-BE49-F238E27FC236}">
                <a16:creationId xmlns:a16="http://schemas.microsoft.com/office/drawing/2014/main" id="{A0AC0FAF-0D05-78A4-D6FC-F3918C6E9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52" y="-37129"/>
            <a:ext cx="2866925" cy="2866925"/>
          </a:xfrm>
          <a:prstGeom prst="rect">
            <a:avLst/>
          </a:prstGeom>
        </p:spPr>
      </p:pic>
      <p:pic>
        <p:nvPicPr>
          <p:cNvPr id="7" name="Obraz 6" descr="Obraz zawierający na wolnym powietrzu, niebo, drzewo, traw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7A2F370F-20C3-855A-704B-DE020FCF8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830" y="812545"/>
            <a:ext cx="3597269" cy="2023463"/>
          </a:xfrm>
          <a:prstGeom prst="rect">
            <a:avLst/>
          </a:prstGeom>
        </p:spPr>
      </p:pic>
      <p:pic>
        <p:nvPicPr>
          <p:cNvPr id="3" name="Obraz 2" descr="Obraz zawierający na wolnym powietrzu, samochód, niebo, budynek">
            <a:extLst>
              <a:ext uri="{FF2B5EF4-FFF2-40B4-BE49-F238E27FC236}">
                <a16:creationId xmlns:a16="http://schemas.microsoft.com/office/drawing/2014/main" id="{483ACD01-C784-74DF-683D-E1F9DCA70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6" y="2874368"/>
            <a:ext cx="3646770" cy="2051307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E60B66A1-3077-E6D4-A344-994E415750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6827" y="5528026"/>
            <a:ext cx="9468465" cy="667282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25E582A-D9A0-408B-8FB7-841383442C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8648" y="6300216"/>
            <a:ext cx="11164824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Obraz 8" descr="Obraz zawierający na wolnym powietrzu, niebo, trawa, samochód">
            <a:extLst>
              <a:ext uri="{FF2B5EF4-FFF2-40B4-BE49-F238E27FC236}">
                <a16:creationId xmlns:a16="http://schemas.microsoft.com/office/drawing/2014/main" id="{57CAF2B6-323C-F3D3-3EC2-2FB676C633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252" y="3059073"/>
            <a:ext cx="4113382" cy="231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770487"/>
      </p:ext>
    </p:extLst>
  </p:cSld>
  <p:clrMapOvr>
    <a:masterClrMapping/>
  </p:clrMapOvr>
</p:sld>
</file>

<file path=ppt/theme/theme1.xml><?xml version="1.0" encoding="utf-8"?>
<a:theme xmlns:a="http://schemas.openxmlformats.org/drawingml/2006/main" name="GestaltVTI">
  <a:themeElements>
    <a:clrScheme name="Gestalt">
      <a:dk1>
        <a:srgbClr val="000000"/>
      </a:dk1>
      <a:lt1>
        <a:sysClr val="window" lastClr="FFFFFF"/>
      </a:lt1>
      <a:dk2>
        <a:srgbClr val="262626"/>
      </a:dk2>
      <a:lt2>
        <a:srgbClr val="F7F7F7"/>
      </a:lt2>
      <a:accent1>
        <a:srgbClr val="EBA000"/>
      </a:accent1>
      <a:accent2>
        <a:srgbClr val="00BAC8"/>
      </a:accent2>
      <a:accent3>
        <a:srgbClr val="E64823"/>
      </a:accent3>
      <a:accent4>
        <a:srgbClr val="4D5AFF"/>
      </a:accent4>
      <a:accent5>
        <a:srgbClr val="FE5D21"/>
      </a:accent5>
      <a:accent6>
        <a:srgbClr val="00C777"/>
      </a:accent6>
      <a:hlink>
        <a:srgbClr val="2998E3"/>
      </a:hlink>
      <a:folHlink>
        <a:srgbClr val="939393"/>
      </a:folHlink>
    </a:clrScheme>
    <a:fontScheme name="Gestalt">
      <a:majorFont>
        <a:latin typeface="Bierstadt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staltVTI" id="{4F87C71D-53D1-4B71-BF97-FD0EA4B25665}" vid="{A110AFC4-8D8A-4C02-8885-7BA370B379B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F468BE2BCB5814DBBD6FD4917642331" ma:contentTypeVersion="12" ma:contentTypeDescription="Utwórz nowy dokument." ma:contentTypeScope="" ma:versionID="0ac734674b1c6f0c4592d63f2e2a0f4b">
  <xsd:schema xmlns:xsd="http://www.w3.org/2001/XMLSchema" xmlns:xs="http://www.w3.org/2001/XMLSchema" xmlns:p="http://schemas.microsoft.com/office/2006/metadata/properties" xmlns:ns3="9348d479-734d-49c0-828b-4c1eaf4edfe2" targetNamespace="http://schemas.microsoft.com/office/2006/metadata/properties" ma:root="true" ma:fieldsID="7c1439efcf0b6c9685d4a9df461f0d8f" ns3:_="">
    <xsd:import namespace="9348d479-734d-49c0-828b-4c1eaf4edfe2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48d479-734d-49c0-828b-4c1eaf4edfe2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348d479-734d-49c0-828b-4c1eaf4edfe2" xsi:nil="true"/>
  </documentManagement>
</p:properties>
</file>

<file path=customXml/itemProps1.xml><?xml version="1.0" encoding="utf-8"?>
<ds:datastoreItem xmlns:ds="http://schemas.openxmlformats.org/officeDocument/2006/customXml" ds:itemID="{D0969505-0EBC-404E-B939-F695192302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814B5F-EF53-4122-9E02-49A0C58FC36E}">
  <ds:schemaRefs>
    <ds:schemaRef ds:uri="9348d479-734d-49c0-828b-4c1eaf4edfe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65E87FF-49D4-4965-BD34-EEF149F01F0D}">
  <ds:schemaRefs>
    <ds:schemaRef ds:uri="9348d479-734d-49c0-828b-4c1eaf4edfe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496</Words>
  <Application>Microsoft Office PowerPoint</Application>
  <PresentationFormat>Panoramiczny</PresentationFormat>
  <Paragraphs>52</Paragraphs>
  <Slides>8</Slides>
  <Notes>0</Notes>
  <HiddenSlides>0</HiddenSlides>
  <MMClips>0</MMClips>
  <ScaleCrop>false</ScaleCrop>
  <HeadingPairs>
    <vt:vector size="8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2" baseType="lpstr">
      <vt:lpstr>Arial</vt:lpstr>
      <vt:lpstr>Bierstadt</vt:lpstr>
      <vt:lpstr>GestaltVTI</vt:lpstr>
      <vt:lpstr>Arkusz programu Microsoft Excel</vt:lpstr>
      <vt:lpstr>Słoneczny Dom</vt:lpstr>
      <vt:lpstr>Podstawowe parametry najmu:  •  długoterminowy najem z   opcją dojścia do własności po 15 latach najmu,  •   czynsz 19 zł/m2,  •   kaucja 6 miesięczny czynsz,  •   partycypacja  1 375 zł /m2.  </vt:lpstr>
      <vt:lpstr>Plan zagospodarowania terenu</vt:lpstr>
      <vt:lpstr>Prezentacja programu PowerPoint</vt:lpstr>
      <vt:lpstr>Cztery kroki do swojego mieszkania</vt:lpstr>
      <vt:lpstr>Podstawowe kryteria to:  - kryterium dochodowe, - brak tytułu prawnego do innego lokalu mieszkalnego.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Józef Korpak</dc:creator>
  <cp:lastModifiedBy>Józef Korpak</cp:lastModifiedBy>
  <cp:revision>8</cp:revision>
  <dcterms:created xsi:type="dcterms:W3CDTF">2025-05-13T15:54:31Z</dcterms:created>
  <dcterms:modified xsi:type="dcterms:W3CDTF">2025-05-14T15:39:23Z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0x010100BF468BE2BCB5814DBBD6FD4917642331</vt:lpwstr>
  </property>
</Properties>
</file>